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E4C910-6C44-47FA-B0DE-C249D0227F54}" v="22" dt="2024-03-24T14:22:46.9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C893D8A8-1A59-40BC-8D0F-FB14B1769932}" type="datetimeFigureOut">
              <a:t>3/24/2024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DF276483-D052-404C-8FC7-7AF2B4CCC432}" type="slidenum">
              <a:t>‹#›</a:t>
            </a:fld>
            <a:endParaRPr lang="en-US"/>
          </a:p>
        </p:txBody>
      </p:sp>
    </p:spTree>
    <p:extLst>
      <p:ext uri="{BB962C8B-B14F-4D97-AF65-F5344CB8AC3E}">
        <p14:creationId xmlns:p14="http://schemas.microsoft.com/office/powerpoint/2010/main" val="3415260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78133"/>
          </a:xfrm>
          <a:prstGeom prst="rect">
            <a:avLst/>
          </a:prstGeom>
          <a:solidFill>
            <a:srgbClr val="07070C"/>
          </a:solidFill>
          <a:ln/>
        </p:spPr>
      </p:sp>
      <p:sp>
        <p:nvSpPr>
          <p:cNvPr id="4" name="Text 1"/>
          <p:cNvSpPr/>
          <p:nvPr/>
        </p:nvSpPr>
        <p:spPr>
          <a:xfrm>
            <a:off x="4982051" y="427673"/>
            <a:ext cx="4666178" cy="583168"/>
          </a:xfrm>
          <a:prstGeom prst="rect">
            <a:avLst/>
          </a:prstGeom>
          <a:noFill/>
          <a:ln/>
        </p:spPr>
        <p:txBody>
          <a:bodyPr wrap="none" rtlCol="0" anchor="t"/>
          <a:lstStyle/>
          <a:p>
            <a:pPr marL="0" indent="0" algn="ctr">
              <a:lnSpc>
                <a:spcPts val="4593"/>
              </a:lnSpc>
              <a:buNone/>
            </a:pPr>
            <a:r>
              <a:rPr lang="en-US" sz="3674" dirty="0">
                <a:solidFill>
                  <a:srgbClr val="B380FF"/>
                </a:solidFill>
                <a:latin typeface="Sora" pitchFamily="34" charset="0"/>
                <a:ea typeface="Sora" pitchFamily="34" charset="-122"/>
                <a:cs typeface="Sora" pitchFamily="34" charset="-120"/>
              </a:rPr>
              <a:t>MotoMetric </a:t>
            </a:r>
            <a:endParaRPr lang="en-US" sz="3674" dirty="0"/>
          </a:p>
        </p:txBody>
      </p:sp>
      <p:sp>
        <p:nvSpPr>
          <p:cNvPr id="5" name="Text 2"/>
          <p:cNvSpPr/>
          <p:nvPr/>
        </p:nvSpPr>
        <p:spPr>
          <a:xfrm>
            <a:off x="3621167" y="1321832"/>
            <a:ext cx="7388066" cy="248722"/>
          </a:xfrm>
          <a:prstGeom prst="rect">
            <a:avLst/>
          </a:prstGeom>
          <a:noFill/>
          <a:ln/>
        </p:spPr>
        <p:txBody>
          <a:bodyPr wrap="none" rtlCol="0" anchor="t"/>
          <a:lstStyle/>
          <a:p>
            <a:pPr marL="0" indent="0">
              <a:lnSpc>
                <a:spcPts val="1960"/>
              </a:lnSpc>
              <a:buNone/>
            </a:pPr>
            <a:endParaRPr lang="en-US" sz="1225" dirty="0"/>
          </a:p>
        </p:txBody>
      </p:sp>
      <p:pic>
        <p:nvPicPr>
          <p:cNvPr id="6" name="Image 1" descr="preencoded.png"/>
          <p:cNvPicPr>
            <a:picLocks noChangeAspect="1"/>
          </p:cNvPicPr>
          <p:nvPr/>
        </p:nvPicPr>
        <p:blipFill>
          <a:blip r:embed="rId4"/>
          <a:stretch>
            <a:fillRect/>
          </a:stretch>
        </p:blipFill>
        <p:spPr>
          <a:xfrm>
            <a:off x="4155758" y="1745456"/>
            <a:ext cx="6318766" cy="4617482"/>
          </a:xfrm>
          <a:prstGeom prst="rect">
            <a:avLst/>
          </a:prstGeom>
        </p:spPr>
      </p:pic>
      <p:sp>
        <p:nvSpPr>
          <p:cNvPr id="7" name="Text 3"/>
          <p:cNvSpPr/>
          <p:nvPr/>
        </p:nvSpPr>
        <p:spPr>
          <a:xfrm>
            <a:off x="3621167" y="6537841"/>
            <a:ext cx="7388066" cy="248722"/>
          </a:xfrm>
          <a:prstGeom prst="rect">
            <a:avLst/>
          </a:prstGeom>
          <a:noFill/>
          <a:ln/>
        </p:spPr>
        <p:txBody>
          <a:bodyPr wrap="none" rtlCol="0" anchor="t"/>
          <a:lstStyle/>
          <a:p>
            <a:pPr marL="0" indent="0">
              <a:lnSpc>
                <a:spcPts val="1960"/>
              </a:lnSpc>
              <a:buNone/>
            </a:pPr>
            <a:endParaRPr lang="en-US" sz="1225" dirty="0"/>
          </a:p>
        </p:txBody>
      </p:sp>
      <p:sp>
        <p:nvSpPr>
          <p:cNvPr id="8" name="Text 4"/>
          <p:cNvSpPr/>
          <p:nvPr/>
        </p:nvSpPr>
        <p:spPr>
          <a:xfrm>
            <a:off x="3621167" y="6961465"/>
            <a:ext cx="7388066" cy="248722"/>
          </a:xfrm>
          <a:prstGeom prst="rect">
            <a:avLst/>
          </a:prstGeom>
          <a:noFill/>
          <a:ln/>
        </p:spPr>
        <p:txBody>
          <a:bodyPr wrap="none" rtlCol="0" anchor="t"/>
          <a:lstStyle/>
          <a:p>
            <a:pPr marL="0" indent="0">
              <a:lnSpc>
                <a:spcPts val="1960"/>
              </a:lnSpc>
              <a:buNone/>
            </a:pPr>
            <a:endParaRPr lang="en-US" sz="1225" dirty="0"/>
          </a:p>
        </p:txBody>
      </p:sp>
      <p:sp>
        <p:nvSpPr>
          <p:cNvPr id="9" name="Text 5"/>
          <p:cNvSpPr/>
          <p:nvPr/>
        </p:nvSpPr>
        <p:spPr>
          <a:xfrm>
            <a:off x="3621167" y="7385090"/>
            <a:ext cx="7388066" cy="248722"/>
          </a:xfrm>
          <a:prstGeom prst="rect">
            <a:avLst/>
          </a:prstGeom>
          <a:noFill/>
          <a:ln/>
        </p:spPr>
        <p:txBody>
          <a:bodyPr wrap="none" rtlCol="0" anchor="t"/>
          <a:lstStyle/>
          <a:p>
            <a:pPr marL="0" indent="0" algn="ctr">
              <a:lnSpc>
                <a:spcPts val="1960"/>
              </a:lnSpc>
              <a:buNone/>
            </a:pPr>
            <a:endParaRPr lang="en-US" sz="1225" dirty="0"/>
          </a:p>
        </p:txBody>
      </p:sp>
      <p:sp>
        <p:nvSpPr>
          <p:cNvPr id="10" name="Text 6"/>
          <p:cNvSpPr/>
          <p:nvPr/>
        </p:nvSpPr>
        <p:spPr>
          <a:xfrm>
            <a:off x="3621167" y="7867055"/>
            <a:ext cx="7388066" cy="583406"/>
          </a:xfrm>
          <a:prstGeom prst="rect">
            <a:avLst/>
          </a:prstGeom>
          <a:noFill/>
          <a:ln/>
        </p:spPr>
        <p:txBody>
          <a:bodyPr wrap="square" rtlCol="0" anchor="t"/>
          <a:lstStyle/>
          <a:p>
            <a:pPr marL="0" indent="0" algn="ctr">
              <a:lnSpc>
                <a:spcPts val="2296"/>
              </a:lnSpc>
              <a:buNone/>
            </a:pPr>
            <a:r>
              <a:rPr lang="en-US" sz="1837" dirty="0">
                <a:solidFill>
                  <a:srgbClr val="B380FF"/>
                </a:solidFill>
                <a:latin typeface="Sora" pitchFamily="34" charset="0"/>
                <a:ea typeface="Sora" pitchFamily="34" charset="-122"/>
                <a:cs typeface="Sora" pitchFamily="34" charset="-120"/>
              </a:rPr>
              <a:t>COMPREHENSIVE VEHICLE DATA AND PRE-OWNED MARKET PLATFORM</a:t>
            </a:r>
            <a:endParaRPr lang="en-US" sz="183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1884462"/>
          </a:xfrm>
          <a:prstGeom prst="rect">
            <a:avLst/>
          </a:prstGeom>
          <a:solidFill>
            <a:srgbClr val="07070C"/>
          </a:solidFill>
          <a:ln/>
        </p:spPr>
      </p:sp>
      <p:sp>
        <p:nvSpPr>
          <p:cNvPr id="4" name="Text 1"/>
          <p:cNvSpPr/>
          <p:nvPr/>
        </p:nvSpPr>
        <p:spPr>
          <a:xfrm>
            <a:off x="3621167" y="427673"/>
            <a:ext cx="3888462" cy="486013"/>
          </a:xfrm>
          <a:prstGeom prst="rect">
            <a:avLst/>
          </a:prstGeom>
          <a:noFill/>
          <a:ln/>
        </p:spPr>
        <p:txBody>
          <a:bodyPr wrap="none" rtlCol="0" anchor="t"/>
          <a:lstStyle/>
          <a:p>
            <a:pPr marL="0" indent="0">
              <a:lnSpc>
                <a:spcPts val="3827"/>
              </a:lnSpc>
              <a:buNone/>
            </a:pPr>
            <a:r>
              <a:rPr lang="en-US" sz="3062" b="1" u="sng" dirty="0">
                <a:solidFill>
                  <a:srgbClr val="B380FF"/>
                </a:solidFill>
                <a:latin typeface="Sora" pitchFamily="34" charset="0"/>
                <a:ea typeface="Sora" pitchFamily="34" charset="-122"/>
                <a:cs typeface="Sora" pitchFamily="34" charset="-120"/>
              </a:rPr>
              <a:t>4.Comparison</a:t>
            </a:r>
            <a:endParaRPr lang="en-US" sz="3062" dirty="0"/>
          </a:p>
        </p:txBody>
      </p:sp>
      <p:sp>
        <p:nvSpPr>
          <p:cNvPr id="5" name="Text 2"/>
          <p:cNvSpPr/>
          <p:nvPr/>
        </p:nvSpPr>
        <p:spPr>
          <a:xfrm>
            <a:off x="3621167" y="1146929"/>
            <a:ext cx="7388066" cy="1166574"/>
          </a:xfrm>
          <a:prstGeom prst="rect">
            <a:avLst/>
          </a:prstGeom>
          <a:noFill/>
          <a:ln/>
        </p:spPr>
        <p:txBody>
          <a:bodyPr wrap="square" rtlCol="0" anchor="t"/>
          <a:lstStyle/>
          <a:p>
            <a:pPr marL="0" indent="0">
              <a:lnSpc>
                <a:spcPts val="3062"/>
              </a:lnSpc>
              <a:buNone/>
            </a:pPr>
            <a:r>
              <a:rPr lang="en-US" sz="2449" dirty="0">
                <a:solidFill>
                  <a:srgbClr val="B380FF"/>
                </a:solidFill>
                <a:latin typeface="Sora" pitchFamily="34" charset="0"/>
                <a:ea typeface="Sora" pitchFamily="34" charset="-122"/>
                <a:cs typeface="Sora" pitchFamily="34" charset="-120"/>
              </a:rPr>
              <a:t>Compare multiple vehicles side by side, evaluating key features and specifications to make an informed decision.</a:t>
            </a:r>
            <a:endParaRPr lang="en-US" sz="2449" dirty="0"/>
          </a:p>
        </p:txBody>
      </p:sp>
      <p:pic>
        <p:nvPicPr>
          <p:cNvPr id="6" name="Image 1" descr="preencoded.png"/>
          <p:cNvPicPr>
            <a:picLocks noChangeAspect="1"/>
          </p:cNvPicPr>
          <p:nvPr/>
        </p:nvPicPr>
        <p:blipFill>
          <a:blip r:embed="rId4"/>
          <a:stretch>
            <a:fillRect/>
          </a:stretch>
        </p:blipFill>
        <p:spPr>
          <a:xfrm>
            <a:off x="3621167" y="2546747"/>
            <a:ext cx="7388066" cy="4155757"/>
          </a:xfrm>
          <a:prstGeom prst="rect">
            <a:avLst/>
          </a:prstGeom>
        </p:spPr>
      </p:pic>
      <p:sp>
        <p:nvSpPr>
          <p:cNvPr id="7" name="Text 3"/>
          <p:cNvSpPr/>
          <p:nvPr/>
        </p:nvSpPr>
        <p:spPr>
          <a:xfrm>
            <a:off x="3621167" y="6877407"/>
            <a:ext cx="7388066" cy="248722"/>
          </a:xfrm>
          <a:prstGeom prst="rect">
            <a:avLst/>
          </a:prstGeom>
          <a:noFill/>
          <a:ln/>
        </p:spPr>
        <p:txBody>
          <a:bodyPr wrap="none" rtlCol="0" anchor="t"/>
          <a:lstStyle/>
          <a:p>
            <a:pPr marL="0" indent="0">
              <a:lnSpc>
                <a:spcPts val="1960"/>
              </a:lnSpc>
              <a:buNone/>
            </a:pPr>
            <a:endParaRPr lang="en-US" sz="1225" dirty="0"/>
          </a:p>
        </p:txBody>
      </p:sp>
      <p:pic>
        <p:nvPicPr>
          <p:cNvPr id="8" name="Image 2" descr="preencoded.png"/>
          <p:cNvPicPr>
            <a:picLocks noChangeAspect="1"/>
          </p:cNvPicPr>
          <p:nvPr/>
        </p:nvPicPr>
        <p:blipFill>
          <a:blip r:embed="rId5"/>
          <a:stretch>
            <a:fillRect/>
          </a:stretch>
        </p:blipFill>
        <p:spPr>
          <a:xfrm>
            <a:off x="3621167" y="7301032"/>
            <a:ext cx="7388066" cy="415575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3052405" y="494348"/>
            <a:ext cx="4687372" cy="560903"/>
          </a:xfrm>
          <a:prstGeom prst="rect">
            <a:avLst/>
          </a:prstGeom>
          <a:noFill/>
          <a:ln/>
        </p:spPr>
        <p:txBody>
          <a:bodyPr wrap="none" rtlCol="0" anchor="t"/>
          <a:lstStyle/>
          <a:p>
            <a:pPr marL="0" indent="0">
              <a:lnSpc>
                <a:spcPts val="4417"/>
              </a:lnSpc>
              <a:buNone/>
            </a:pPr>
            <a:r>
              <a:rPr lang="en-US" sz="3533" b="1" u="sng" dirty="0">
                <a:solidFill>
                  <a:srgbClr val="B380FF"/>
                </a:solidFill>
                <a:latin typeface="Sora" pitchFamily="34" charset="0"/>
                <a:ea typeface="Sora" pitchFamily="34" charset="-122"/>
                <a:cs typeface="Sora" pitchFamily="34" charset="-120"/>
              </a:rPr>
              <a:t>5.Test drive Booking</a:t>
            </a:r>
            <a:endParaRPr lang="en-US" sz="3533" dirty="0"/>
          </a:p>
        </p:txBody>
      </p:sp>
      <p:sp>
        <p:nvSpPr>
          <p:cNvPr id="5" name="Text 2"/>
          <p:cNvSpPr/>
          <p:nvPr/>
        </p:nvSpPr>
        <p:spPr>
          <a:xfrm>
            <a:off x="3052405" y="1324451"/>
            <a:ext cx="8525589" cy="1345883"/>
          </a:xfrm>
          <a:prstGeom prst="rect">
            <a:avLst/>
          </a:prstGeom>
          <a:noFill/>
          <a:ln/>
        </p:spPr>
        <p:txBody>
          <a:bodyPr wrap="square" rtlCol="0" anchor="t"/>
          <a:lstStyle/>
          <a:p>
            <a:pPr marL="0" indent="0">
              <a:lnSpc>
                <a:spcPts val="3533"/>
              </a:lnSpc>
              <a:buNone/>
            </a:pPr>
            <a:r>
              <a:rPr lang="en-US" sz="2827" dirty="0">
                <a:solidFill>
                  <a:srgbClr val="B380FF"/>
                </a:solidFill>
                <a:latin typeface="Sora" pitchFamily="34" charset="0"/>
                <a:ea typeface="Sora" pitchFamily="34" charset="-122"/>
                <a:cs typeface="Sora" pitchFamily="34" charset="-120"/>
              </a:rPr>
              <a:t>Schedule test drives for your preferred vehicles directly through our platform, making it convenient to experience them firsthand.</a:t>
            </a:r>
            <a:endParaRPr lang="en-US" sz="2827" dirty="0"/>
          </a:p>
        </p:txBody>
      </p:sp>
      <p:pic>
        <p:nvPicPr>
          <p:cNvPr id="6" name="Image 1" descr="preencoded.png"/>
          <p:cNvPicPr>
            <a:picLocks noChangeAspect="1"/>
          </p:cNvPicPr>
          <p:nvPr/>
        </p:nvPicPr>
        <p:blipFill>
          <a:blip r:embed="rId4"/>
          <a:stretch>
            <a:fillRect/>
          </a:stretch>
        </p:blipFill>
        <p:spPr>
          <a:xfrm>
            <a:off x="3052405" y="2939534"/>
            <a:ext cx="8525589" cy="47955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1849695"/>
          </a:xfrm>
          <a:prstGeom prst="rect">
            <a:avLst/>
          </a:prstGeom>
          <a:solidFill>
            <a:srgbClr val="07070C"/>
          </a:solidFill>
          <a:ln/>
        </p:spPr>
      </p:sp>
      <p:sp>
        <p:nvSpPr>
          <p:cNvPr id="4" name="Text 1"/>
          <p:cNvSpPr/>
          <p:nvPr/>
        </p:nvSpPr>
        <p:spPr>
          <a:xfrm>
            <a:off x="3621167" y="427673"/>
            <a:ext cx="4866323" cy="486013"/>
          </a:xfrm>
          <a:prstGeom prst="rect">
            <a:avLst/>
          </a:prstGeom>
          <a:noFill/>
          <a:ln/>
        </p:spPr>
        <p:txBody>
          <a:bodyPr wrap="none" rtlCol="0" anchor="t"/>
          <a:lstStyle/>
          <a:p>
            <a:pPr marL="0" indent="0">
              <a:lnSpc>
                <a:spcPts val="3827"/>
              </a:lnSpc>
              <a:buNone/>
            </a:pPr>
            <a:r>
              <a:rPr lang="en-US" sz="3062" dirty="0">
                <a:solidFill>
                  <a:srgbClr val="B380FF"/>
                </a:solidFill>
                <a:latin typeface="Sora" pitchFamily="34" charset="0"/>
                <a:ea typeface="Sora" pitchFamily="34" charset="-122"/>
                <a:cs typeface="Sora" pitchFamily="34" charset="-120"/>
              </a:rPr>
              <a:t>6.</a:t>
            </a:r>
            <a:r>
              <a:rPr lang="en-US" sz="3062" b="1" dirty="0">
                <a:solidFill>
                  <a:srgbClr val="B380FF"/>
                </a:solidFill>
                <a:latin typeface="Sora" pitchFamily="34" charset="0"/>
                <a:ea typeface="Sora" pitchFamily="34" charset="-122"/>
                <a:cs typeface="Sora" pitchFamily="34" charset="-120"/>
              </a:rPr>
              <a:t>Car Listing and Details</a:t>
            </a:r>
            <a:endParaRPr lang="en-US" sz="3062" dirty="0"/>
          </a:p>
        </p:txBody>
      </p:sp>
      <p:sp>
        <p:nvSpPr>
          <p:cNvPr id="5" name="Text 2"/>
          <p:cNvSpPr/>
          <p:nvPr/>
        </p:nvSpPr>
        <p:spPr>
          <a:xfrm>
            <a:off x="3621167" y="1146929"/>
            <a:ext cx="7388066" cy="1555432"/>
          </a:xfrm>
          <a:prstGeom prst="rect">
            <a:avLst/>
          </a:prstGeom>
          <a:noFill/>
          <a:ln/>
        </p:spPr>
        <p:txBody>
          <a:bodyPr wrap="square" rtlCol="0" anchor="t"/>
          <a:lstStyle/>
          <a:p>
            <a:pPr marL="0" indent="0">
              <a:lnSpc>
                <a:spcPts val="3062"/>
              </a:lnSpc>
              <a:buNone/>
            </a:pPr>
            <a:r>
              <a:rPr lang="en-US" sz="2449" dirty="0">
                <a:solidFill>
                  <a:srgbClr val="B380FF"/>
                </a:solidFill>
                <a:latin typeface="Sora" pitchFamily="34" charset="0"/>
                <a:ea typeface="Sora" pitchFamily="34" charset="-122"/>
                <a:cs typeface="Sora" pitchFamily="34" charset="-120"/>
              </a:rPr>
              <a:t>Explore comprehensive listings of new and used cars, complete with detailed specifications, pricing, and images to guide your purchasing journey.</a:t>
            </a:r>
            <a:endParaRPr lang="en-US" sz="2449" dirty="0"/>
          </a:p>
        </p:txBody>
      </p:sp>
      <p:pic>
        <p:nvPicPr>
          <p:cNvPr id="6" name="Image 1" descr="preencoded.png"/>
          <p:cNvPicPr>
            <a:picLocks noChangeAspect="1"/>
          </p:cNvPicPr>
          <p:nvPr/>
        </p:nvPicPr>
        <p:blipFill>
          <a:blip r:embed="rId4"/>
          <a:stretch>
            <a:fillRect/>
          </a:stretch>
        </p:blipFill>
        <p:spPr>
          <a:xfrm>
            <a:off x="3621167" y="2935605"/>
            <a:ext cx="7388066" cy="4155757"/>
          </a:xfrm>
          <a:prstGeom prst="rect">
            <a:avLst/>
          </a:prstGeom>
        </p:spPr>
      </p:pic>
      <p:pic>
        <p:nvPicPr>
          <p:cNvPr id="7" name="Image 2" descr="preencoded.png"/>
          <p:cNvPicPr>
            <a:picLocks noChangeAspect="1"/>
          </p:cNvPicPr>
          <p:nvPr/>
        </p:nvPicPr>
        <p:blipFill>
          <a:blip r:embed="rId5"/>
          <a:stretch>
            <a:fillRect/>
          </a:stretch>
        </p:blipFill>
        <p:spPr>
          <a:xfrm>
            <a:off x="3621167" y="7266265"/>
            <a:ext cx="7388066" cy="415575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1071979"/>
          </a:xfrm>
          <a:prstGeom prst="rect">
            <a:avLst/>
          </a:prstGeom>
          <a:solidFill>
            <a:srgbClr val="07070C"/>
          </a:solidFill>
          <a:ln/>
        </p:spPr>
      </p:sp>
      <p:sp>
        <p:nvSpPr>
          <p:cNvPr id="4" name="Text 1"/>
          <p:cNvSpPr/>
          <p:nvPr/>
        </p:nvSpPr>
        <p:spPr>
          <a:xfrm>
            <a:off x="3621167" y="427673"/>
            <a:ext cx="3888462" cy="486013"/>
          </a:xfrm>
          <a:prstGeom prst="rect">
            <a:avLst/>
          </a:prstGeom>
          <a:noFill/>
          <a:ln/>
        </p:spPr>
        <p:txBody>
          <a:bodyPr wrap="none" rtlCol="0" anchor="t"/>
          <a:lstStyle/>
          <a:p>
            <a:pPr marL="0" indent="0">
              <a:lnSpc>
                <a:spcPts val="3827"/>
              </a:lnSpc>
              <a:buNone/>
            </a:pPr>
            <a:r>
              <a:rPr lang="en-US" sz="3062" b="1" u="sng" dirty="0">
                <a:solidFill>
                  <a:srgbClr val="B380FF"/>
                </a:solidFill>
                <a:latin typeface="Sora" pitchFamily="34" charset="0"/>
                <a:ea typeface="Sora" pitchFamily="34" charset="-122"/>
                <a:cs typeface="Sora" pitchFamily="34" charset="-120"/>
              </a:rPr>
              <a:t>7.Forum</a:t>
            </a:r>
            <a:endParaRPr lang="en-US" sz="3062" dirty="0"/>
          </a:p>
        </p:txBody>
      </p:sp>
      <p:sp>
        <p:nvSpPr>
          <p:cNvPr id="5" name="Text 2"/>
          <p:cNvSpPr/>
          <p:nvPr/>
        </p:nvSpPr>
        <p:spPr>
          <a:xfrm>
            <a:off x="3621167" y="1146929"/>
            <a:ext cx="7388066" cy="777716"/>
          </a:xfrm>
          <a:prstGeom prst="rect">
            <a:avLst/>
          </a:prstGeom>
          <a:noFill/>
          <a:ln/>
        </p:spPr>
        <p:txBody>
          <a:bodyPr wrap="square" rtlCol="0" anchor="t"/>
          <a:lstStyle/>
          <a:p>
            <a:pPr marL="0" indent="0">
              <a:lnSpc>
                <a:spcPts val="3062"/>
              </a:lnSpc>
              <a:buNone/>
            </a:pPr>
            <a:r>
              <a:rPr lang="en-US" sz="2449" dirty="0">
                <a:solidFill>
                  <a:srgbClr val="B380FF"/>
                </a:solidFill>
                <a:latin typeface="Sora" pitchFamily="34" charset="0"/>
                <a:ea typeface="Sora" pitchFamily="34" charset="-122"/>
                <a:cs typeface="Sora" pitchFamily="34" charset="-120"/>
              </a:rPr>
              <a:t>Share experiences and connect with fellow car enthusiasts in our dynamic forum community</a:t>
            </a:r>
            <a:endParaRPr lang="en-US" sz="2449" dirty="0"/>
          </a:p>
        </p:txBody>
      </p:sp>
      <p:pic>
        <p:nvPicPr>
          <p:cNvPr id="6" name="Image 1" descr="preencoded.png"/>
          <p:cNvPicPr>
            <a:picLocks noChangeAspect="1"/>
          </p:cNvPicPr>
          <p:nvPr/>
        </p:nvPicPr>
        <p:blipFill>
          <a:blip r:embed="rId4"/>
          <a:stretch>
            <a:fillRect/>
          </a:stretch>
        </p:blipFill>
        <p:spPr>
          <a:xfrm>
            <a:off x="3621167" y="2157889"/>
            <a:ext cx="7388066" cy="4155757"/>
          </a:xfrm>
          <a:prstGeom prst="rect">
            <a:avLst/>
          </a:prstGeom>
        </p:spPr>
      </p:pic>
      <p:pic>
        <p:nvPicPr>
          <p:cNvPr id="7" name="Image 2" descr="preencoded.png"/>
          <p:cNvPicPr>
            <a:picLocks noChangeAspect="1"/>
          </p:cNvPicPr>
          <p:nvPr/>
        </p:nvPicPr>
        <p:blipFill>
          <a:blip r:embed="rId5"/>
          <a:stretch>
            <a:fillRect/>
          </a:stretch>
        </p:blipFill>
        <p:spPr>
          <a:xfrm>
            <a:off x="3621167" y="6488549"/>
            <a:ext cx="7388066" cy="415575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2261175"/>
          </a:xfrm>
          <a:prstGeom prst="rect">
            <a:avLst/>
          </a:prstGeom>
          <a:solidFill>
            <a:srgbClr val="07070C"/>
          </a:solidFill>
          <a:ln/>
        </p:spPr>
      </p:sp>
      <p:sp>
        <p:nvSpPr>
          <p:cNvPr id="4" name="Text 1"/>
          <p:cNvSpPr/>
          <p:nvPr/>
        </p:nvSpPr>
        <p:spPr>
          <a:xfrm>
            <a:off x="3950137" y="427673"/>
            <a:ext cx="6730008" cy="583168"/>
          </a:xfrm>
          <a:prstGeom prst="rect">
            <a:avLst/>
          </a:prstGeom>
          <a:noFill/>
          <a:ln/>
        </p:spPr>
        <p:txBody>
          <a:bodyPr wrap="none" rtlCol="0" anchor="t"/>
          <a:lstStyle/>
          <a:p>
            <a:pPr marL="0" indent="0" algn="ctr">
              <a:lnSpc>
                <a:spcPts val="4593"/>
              </a:lnSpc>
              <a:buNone/>
            </a:pPr>
            <a:r>
              <a:rPr lang="en-US" sz="3674" b="1" u="sng" dirty="0">
                <a:solidFill>
                  <a:srgbClr val="B380FF"/>
                </a:solidFill>
                <a:latin typeface="Sora" pitchFamily="34" charset="0"/>
                <a:ea typeface="Sora" pitchFamily="34" charset="-122"/>
                <a:cs typeface="Sora" pitchFamily="34" charset="-120"/>
              </a:rPr>
              <a:t>Entity Relationship Diagram</a:t>
            </a:r>
            <a:endParaRPr lang="en-US" sz="3674" dirty="0"/>
          </a:p>
        </p:txBody>
      </p:sp>
      <p:sp>
        <p:nvSpPr>
          <p:cNvPr id="5" name="Text 2"/>
          <p:cNvSpPr/>
          <p:nvPr/>
        </p:nvSpPr>
        <p:spPr>
          <a:xfrm>
            <a:off x="3621167" y="1321832"/>
            <a:ext cx="7388066" cy="1243965"/>
          </a:xfrm>
          <a:prstGeom prst="rect">
            <a:avLst/>
          </a:prstGeom>
          <a:noFill/>
          <a:ln/>
        </p:spPr>
        <p:txBody>
          <a:bodyPr wrap="square" rtlCol="0" anchor="t"/>
          <a:lstStyle/>
          <a:p>
            <a:pPr marL="0" indent="0" algn="l">
              <a:lnSpc>
                <a:spcPts val="2449"/>
              </a:lnSpc>
              <a:buNone/>
            </a:pPr>
            <a:r>
              <a:rPr lang="en-US" sz="1531" dirty="0">
                <a:solidFill>
                  <a:srgbClr val="E0D6DE"/>
                </a:solidFill>
                <a:latin typeface="Noto Sans TC" pitchFamily="34" charset="0"/>
                <a:ea typeface="Noto Sans TC" pitchFamily="34" charset="-122"/>
                <a:cs typeface="Noto Sans TC" pitchFamily="34" charset="-120"/>
              </a:rPr>
              <a:t>An entity-relationship model (ER model) is a data model for describing the data or information aspects of a business domain or its process requirements, in an abstract way that lends itself to ultimately being implemented in a database such as a relational database.</a:t>
            </a:r>
            <a:endParaRPr lang="en-US" sz="1531" dirty="0"/>
          </a:p>
        </p:txBody>
      </p:sp>
      <p:sp>
        <p:nvSpPr>
          <p:cNvPr id="6" name="Text 3"/>
          <p:cNvSpPr/>
          <p:nvPr/>
        </p:nvSpPr>
        <p:spPr>
          <a:xfrm>
            <a:off x="3621167" y="2740700"/>
            <a:ext cx="7388066" cy="310991"/>
          </a:xfrm>
          <a:prstGeom prst="rect">
            <a:avLst/>
          </a:prstGeom>
          <a:noFill/>
          <a:ln/>
        </p:spPr>
        <p:txBody>
          <a:bodyPr wrap="none" rtlCol="0" anchor="t"/>
          <a:lstStyle/>
          <a:p>
            <a:pPr marL="0" indent="0" algn="l">
              <a:lnSpc>
                <a:spcPts val="2449"/>
              </a:lnSpc>
              <a:buNone/>
            </a:pPr>
            <a:endParaRPr lang="en-US" sz="1531" dirty="0"/>
          </a:p>
        </p:txBody>
      </p:sp>
      <p:pic>
        <p:nvPicPr>
          <p:cNvPr id="7" name="Image 1" descr="preencoded.png"/>
          <p:cNvPicPr>
            <a:picLocks noChangeAspect="1"/>
          </p:cNvPicPr>
          <p:nvPr/>
        </p:nvPicPr>
        <p:blipFill>
          <a:blip r:embed="rId4"/>
          <a:stretch>
            <a:fillRect/>
          </a:stretch>
        </p:blipFill>
        <p:spPr>
          <a:xfrm>
            <a:off x="3621167" y="3226594"/>
            <a:ext cx="7388066" cy="860690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20667464"/>
          </a:xfrm>
          <a:prstGeom prst="rect">
            <a:avLst/>
          </a:prstGeom>
          <a:solidFill>
            <a:srgbClr val="07070C"/>
          </a:solidFill>
          <a:ln/>
        </p:spPr>
      </p:sp>
      <p:sp>
        <p:nvSpPr>
          <p:cNvPr id="4" name="Text 1"/>
          <p:cNvSpPr/>
          <p:nvPr/>
        </p:nvSpPr>
        <p:spPr>
          <a:xfrm>
            <a:off x="4982051" y="427673"/>
            <a:ext cx="4666178" cy="583168"/>
          </a:xfrm>
          <a:prstGeom prst="rect">
            <a:avLst/>
          </a:prstGeom>
          <a:noFill/>
          <a:ln/>
        </p:spPr>
        <p:txBody>
          <a:bodyPr wrap="none" rtlCol="0" anchor="t"/>
          <a:lstStyle/>
          <a:p>
            <a:pPr marL="0" indent="0" algn="ctr">
              <a:lnSpc>
                <a:spcPts val="4593"/>
              </a:lnSpc>
              <a:buNone/>
            </a:pPr>
            <a:r>
              <a:rPr lang="en-US" sz="3674" b="1" u="sng" dirty="0">
                <a:solidFill>
                  <a:srgbClr val="B380FF"/>
                </a:solidFill>
                <a:latin typeface="Sora" pitchFamily="34" charset="0"/>
                <a:ea typeface="Sora" pitchFamily="34" charset="-122"/>
                <a:cs typeface="Sora" pitchFamily="34" charset="-120"/>
              </a:rPr>
              <a:t>Data Flow Diagram</a:t>
            </a:r>
            <a:endParaRPr lang="en-US" sz="3674" dirty="0"/>
          </a:p>
        </p:txBody>
      </p:sp>
      <p:sp>
        <p:nvSpPr>
          <p:cNvPr id="5" name="Text 2"/>
          <p:cNvSpPr/>
          <p:nvPr/>
        </p:nvSpPr>
        <p:spPr>
          <a:xfrm>
            <a:off x="3621167" y="1321832"/>
            <a:ext cx="7388066" cy="932974"/>
          </a:xfrm>
          <a:prstGeom prst="rect">
            <a:avLst/>
          </a:prstGeom>
          <a:noFill/>
          <a:ln/>
        </p:spPr>
        <p:txBody>
          <a:bodyPr wrap="square" rtlCol="0" anchor="t"/>
          <a:lstStyle/>
          <a:p>
            <a:pPr marL="0" indent="0" algn="l">
              <a:lnSpc>
                <a:spcPts val="2449"/>
              </a:lnSpc>
              <a:buNone/>
            </a:pPr>
            <a:r>
              <a:rPr lang="en-US" sz="1531" dirty="0">
                <a:solidFill>
                  <a:srgbClr val="E0D6DE"/>
                </a:solidFill>
                <a:latin typeface="Noto Sans TC" pitchFamily="34" charset="0"/>
                <a:ea typeface="Noto Sans TC" pitchFamily="34" charset="-122"/>
                <a:cs typeface="Noto Sans TC" pitchFamily="34" charset="-120"/>
              </a:rPr>
              <a:t>Data Flow Diagram is a visual representation that illustrates the flow of data within a system, showing how information moves between processes, data stores, and external entities.</a:t>
            </a:r>
            <a:endParaRPr lang="en-US" sz="1531" dirty="0"/>
          </a:p>
        </p:txBody>
      </p:sp>
      <p:sp>
        <p:nvSpPr>
          <p:cNvPr id="6" name="Text 3"/>
          <p:cNvSpPr/>
          <p:nvPr/>
        </p:nvSpPr>
        <p:spPr>
          <a:xfrm>
            <a:off x="3621167" y="2488049"/>
            <a:ext cx="2333030" cy="291703"/>
          </a:xfrm>
          <a:prstGeom prst="rect">
            <a:avLst/>
          </a:prstGeom>
          <a:noFill/>
          <a:ln/>
        </p:spPr>
        <p:txBody>
          <a:bodyPr wrap="none" rtlCol="0" anchor="t"/>
          <a:lstStyle/>
          <a:p>
            <a:pPr marL="0" indent="0" algn="l">
              <a:lnSpc>
                <a:spcPts val="2296"/>
              </a:lnSpc>
              <a:buNone/>
            </a:pPr>
            <a:r>
              <a:rPr lang="en-US" sz="1837" b="1" dirty="0">
                <a:solidFill>
                  <a:srgbClr val="B380FF"/>
                </a:solidFill>
                <a:latin typeface="Sora" pitchFamily="34" charset="0"/>
                <a:ea typeface="Sora" pitchFamily="34" charset="-122"/>
                <a:cs typeface="Sora" pitchFamily="34" charset="-120"/>
              </a:rPr>
              <a:t>Level 0 DFD</a:t>
            </a:r>
            <a:endParaRPr lang="en-US" sz="1837" dirty="0"/>
          </a:p>
        </p:txBody>
      </p:sp>
      <p:sp>
        <p:nvSpPr>
          <p:cNvPr id="7" name="Text 4"/>
          <p:cNvSpPr/>
          <p:nvPr/>
        </p:nvSpPr>
        <p:spPr>
          <a:xfrm>
            <a:off x="3621167" y="3012996"/>
            <a:ext cx="7388066" cy="621983"/>
          </a:xfrm>
          <a:prstGeom prst="rect">
            <a:avLst/>
          </a:prstGeom>
          <a:noFill/>
          <a:ln/>
        </p:spPr>
        <p:txBody>
          <a:bodyPr wrap="square" rtlCol="0" anchor="t"/>
          <a:lstStyle/>
          <a:p>
            <a:pPr marL="0" indent="0" algn="l">
              <a:lnSpc>
                <a:spcPts val="2449"/>
              </a:lnSpc>
              <a:buNone/>
            </a:pPr>
            <a:r>
              <a:rPr lang="en-US" sz="1531" dirty="0">
                <a:solidFill>
                  <a:srgbClr val="E0D6DE"/>
                </a:solidFill>
                <a:latin typeface="Noto Sans TC" pitchFamily="34" charset="0"/>
                <a:ea typeface="Noto Sans TC" pitchFamily="34" charset="-122"/>
                <a:cs typeface="Noto Sans TC" pitchFamily="34" charset="-120"/>
              </a:rPr>
              <a:t>Level 0 DFD: Also known as the context diagram, it provides an overview of the entire system, showing the interactions between the system and external entities.</a:t>
            </a:r>
            <a:endParaRPr lang="en-US" sz="1531" dirty="0"/>
          </a:p>
        </p:txBody>
      </p:sp>
      <p:pic>
        <p:nvPicPr>
          <p:cNvPr id="8" name="Image 1" descr="preencoded.png"/>
          <p:cNvPicPr>
            <a:picLocks noChangeAspect="1"/>
          </p:cNvPicPr>
          <p:nvPr/>
        </p:nvPicPr>
        <p:blipFill>
          <a:blip r:embed="rId4"/>
          <a:stretch>
            <a:fillRect/>
          </a:stretch>
        </p:blipFill>
        <p:spPr>
          <a:xfrm>
            <a:off x="3621167" y="3809881"/>
            <a:ext cx="7388066" cy="3969425"/>
          </a:xfrm>
          <a:prstGeom prst="rect">
            <a:avLst/>
          </a:prstGeom>
        </p:spPr>
      </p:pic>
      <p:sp>
        <p:nvSpPr>
          <p:cNvPr id="9" name="Text 5"/>
          <p:cNvSpPr/>
          <p:nvPr/>
        </p:nvSpPr>
        <p:spPr>
          <a:xfrm>
            <a:off x="3621167" y="8012549"/>
            <a:ext cx="2333030" cy="291703"/>
          </a:xfrm>
          <a:prstGeom prst="rect">
            <a:avLst/>
          </a:prstGeom>
          <a:noFill/>
          <a:ln/>
        </p:spPr>
        <p:txBody>
          <a:bodyPr wrap="none" rtlCol="0" anchor="t"/>
          <a:lstStyle/>
          <a:p>
            <a:pPr marL="0" indent="0" algn="l">
              <a:lnSpc>
                <a:spcPts val="2296"/>
              </a:lnSpc>
              <a:buNone/>
            </a:pPr>
            <a:r>
              <a:rPr lang="en-US" sz="1837" b="1" dirty="0">
                <a:solidFill>
                  <a:srgbClr val="B380FF"/>
                </a:solidFill>
                <a:latin typeface="Sora" pitchFamily="34" charset="0"/>
                <a:ea typeface="Sora" pitchFamily="34" charset="-122"/>
                <a:cs typeface="Sora" pitchFamily="34" charset="-120"/>
              </a:rPr>
              <a:t>Level 1 DFD</a:t>
            </a:r>
            <a:endParaRPr lang="en-US" sz="1837" dirty="0"/>
          </a:p>
        </p:txBody>
      </p:sp>
      <p:sp>
        <p:nvSpPr>
          <p:cNvPr id="10" name="Text 6"/>
          <p:cNvSpPr/>
          <p:nvPr/>
        </p:nvSpPr>
        <p:spPr>
          <a:xfrm>
            <a:off x="3621167" y="8537496"/>
            <a:ext cx="7388066" cy="746165"/>
          </a:xfrm>
          <a:prstGeom prst="rect">
            <a:avLst/>
          </a:prstGeom>
          <a:noFill/>
          <a:ln/>
        </p:spPr>
        <p:txBody>
          <a:bodyPr wrap="square" rtlCol="0" anchor="t"/>
          <a:lstStyle/>
          <a:p>
            <a:pPr marL="0" indent="0" algn="l">
              <a:lnSpc>
                <a:spcPts val="1960"/>
              </a:lnSpc>
              <a:buNone/>
            </a:pPr>
            <a:r>
              <a:rPr lang="en-US" sz="1225" dirty="0">
                <a:solidFill>
                  <a:srgbClr val="E0D6DE"/>
                </a:solidFill>
                <a:latin typeface="Noto Sans TC" pitchFamily="34" charset="0"/>
                <a:ea typeface="Noto Sans TC" pitchFamily="34" charset="-122"/>
                <a:cs typeface="Noto Sans TC" pitchFamily="34" charset="-120"/>
              </a:rPr>
              <a:t>Subsequent levels provide more detailed views of specific parts of the system. Each lower level expands on the processes and data flows identified in the higher-level diagrams, providing a deeper understanding of the system's functionality.</a:t>
            </a:r>
            <a:endParaRPr lang="en-US" sz="1225" dirty="0"/>
          </a:p>
        </p:txBody>
      </p:sp>
      <p:pic>
        <p:nvPicPr>
          <p:cNvPr id="11" name="Image 2" descr="preencoded.png"/>
          <p:cNvPicPr>
            <a:picLocks noChangeAspect="1"/>
          </p:cNvPicPr>
          <p:nvPr/>
        </p:nvPicPr>
        <p:blipFill>
          <a:blip r:embed="rId5"/>
          <a:stretch>
            <a:fillRect/>
          </a:stretch>
        </p:blipFill>
        <p:spPr>
          <a:xfrm>
            <a:off x="3621167" y="9458563"/>
            <a:ext cx="7388066" cy="4923472"/>
          </a:xfrm>
          <a:prstGeom prst="rect">
            <a:avLst/>
          </a:prstGeom>
        </p:spPr>
      </p:pic>
      <p:sp>
        <p:nvSpPr>
          <p:cNvPr id="12" name="Text 7"/>
          <p:cNvSpPr/>
          <p:nvPr/>
        </p:nvSpPr>
        <p:spPr>
          <a:xfrm>
            <a:off x="3621167" y="14615279"/>
            <a:ext cx="2333030" cy="291703"/>
          </a:xfrm>
          <a:prstGeom prst="rect">
            <a:avLst/>
          </a:prstGeom>
          <a:noFill/>
          <a:ln/>
        </p:spPr>
        <p:txBody>
          <a:bodyPr wrap="none" rtlCol="0" anchor="t"/>
          <a:lstStyle/>
          <a:p>
            <a:pPr marL="0" indent="0" algn="l">
              <a:lnSpc>
                <a:spcPts val="2296"/>
              </a:lnSpc>
              <a:buNone/>
            </a:pPr>
            <a:r>
              <a:rPr lang="en-US" sz="1837" b="1" dirty="0">
                <a:solidFill>
                  <a:srgbClr val="B380FF"/>
                </a:solidFill>
                <a:latin typeface="Sora" pitchFamily="34" charset="0"/>
                <a:ea typeface="Sora" pitchFamily="34" charset="-122"/>
                <a:cs typeface="Sora" pitchFamily="34" charset="-120"/>
              </a:rPr>
              <a:t>Level 2 DFD</a:t>
            </a:r>
            <a:endParaRPr lang="en-US" sz="1837" dirty="0"/>
          </a:p>
        </p:txBody>
      </p:sp>
      <p:pic>
        <p:nvPicPr>
          <p:cNvPr id="13" name="Image 3" descr="preencoded.png"/>
          <p:cNvPicPr>
            <a:picLocks noChangeAspect="1"/>
          </p:cNvPicPr>
          <p:nvPr/>
        </p:nvPicPr>
        <p:blipFill>
          <a:blip r:embed="rId6"/>
          <a:stretch>
            <a:fillRect/>
          </a:stretch>
        </p:blipFill>
        <p:spPr>
          <a:xfrm>
            <a:off x="3621167" y="15140226"/>
            <a:ext cx="7388066" cy="4675942"/>
          </a:xfrm>
          <a:prstGeom prst="rect">
            <a:avLst/>
          </a:prstGeom>
        </p:spPr>
      </p:pic>
      <p:sp>
        <p:nvSpPr>
          <p:cNvPr id="14" name="Text 8"/>
          <p:cNvSpPr/>
          <p:nvPr/>
        </p:nvSpPr>
        <p:spPr>
          <a:xfrm>
            <a:off x="3621167" y="19991070"/>
            <a:ext cx="7388066" cy="248722"/>
          </a:xfrm>
          <a:prstGeom prst="rect">
            <a:avLst/>
          </a:prstGeom>
          <a:noFill/>
          <a:ln/>
        </p:spPr>
        <p:txBody>
          <a:bodyPr wrap="none" rtlCol="0" anchor="t"/>
          <a:lstStyle/>
          <a:p>
            <a:pPr marL="0" indent="0" algn="l">
              <a:lnSpc>
                <a:spcPts val="1960"/>
              </a:lnSpc>
              <a:buNone/>
            </a:pPr>
            <a:endParaRPr lang="en-US" sz="122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20752832"/>
          </a:xfrm>
          <a:prstGeom prst="rect">
            <a:avLst/>
          </a:prstGeom>
          <a:solidFill>
            <a:srgbClr val="07070C"/>
          </a:solidFill>
          <a:ln/>
        </p:spPr>
      </p:sp>
      <p:sp>
        <p:nvSpPr>
          <p:cNvPr id="4" name="Text 1"/>
          <p:cNvSpPr/>
          <p:nvPr/>
        </p:nvSpPr>
        <p:spPr>
          <a:xfrm>
            <a:off x="3775710" y="427673"/>
            <a:ext cx="7078980" cy="583168"/>
          </a:xfrm>
          <a:prstGeom prst="rect">
            <a:avLst/>
          </a:prstGeom>
          <a:noFill/>
          <a:ln/>
        </p:spPr>
        <p:txBody>
          <a:bodyPr wrap="none" rtlCol="0" anchor="t"/>
          <a:lstStyle/>
          <a:p>
            <a:pPr marL="0" indent="0" algn="ctr">
              <a:lnSpc>
                <a:spcPts val="4593"/>
              </a:lnSpc>
              <a:buNone/>
            </a:pPr>
            <a:r>
              <a:rPr lang="en-US" sz="3674" b="1" u="sng" dirty="0">
                <a:solidFill>
                  <a:srgbClr val="B380FF"/>
                </a:solidFill>
                <a:latin typeface="Sora" pitchFamily="34" charset="0"/>
                <a:ea typeface="Sora" pitchFamily="34" charset="-122"/>
                <a:cs typeface="Sora" pitchFamily="34" charset="-120"/>
              </a:rPr>
              <a:t>Tools And Technologies Used</a:t>
            </a:r>
            <a:endParaRPr lang="en-US" sz="3674" dirty="0"/>
          </a:p>
        </p:txBody>
      </p:sp>
      <p:sp>
        <p:nvSpPr>
          <p:cNvPr id="5" name="Text 2"/>
          <p:cNvSpPr/>
          <p:nvPr/>
        </p:nvSpPr>
        <p:spPr>
          <a:xfrm>
            <a:off x="3621167" y="1244084"/>
            <a:ext cx="2333030" cy="291703"/>
          </a:xfrm>
          <a:prstGeom prst="rect">
            <a:avLst/>
          </a:prstGeom>
          <a:noFill/>
          <a:ln/>
        </p:spPr>
        <p:txBody>
          <a:bodyPr wrap="none" rtlCol="0" anchor="t"/>
          <a:lstStyle/>
          <a:p>
            <a:pPr marL="0" indent="0">
              <a:lnSpc>
                <a:spcPts val="2296"/>
              </a:lnSpc>
              <a:buNone/>
            </a:pPr>
            <a:r>
              <a:rPr lang="en-US" sz="1837" dirty="0">
                <a:solidFill>
                  <a:srgbClr val="B380FF"/>
                </a:solidFill>
                <a:latin typeface="Sora" pitchFamily="34" charset="0"/>
                <a:ea typeface="Sora" pitchFamily="34" charset="-122"/>
                <a:cs typeface="Sora" pitchFamily="34" charset="-120"/>
              </a:rPr>
              <a:t>1.PHP</a:t>
            </a:r>
            <a:endParaRPr lang="en-US" sz="1837" dirty="0"/>
          </a:p>
        </p:txBody>
      </p:sp>
      <p:pic>
        <p:nvPicPr>
          <p:cNvPr id="6" name="Image 1" descr="preencoded.png"/>
          <p:cNvPicPr>
            <a:picLocks noChangeAspect="1"/>
          </p:cNvPicPr>
          <p:nvPr/>
        </p:nvPicPr>
        <p:blipFill>
          <a:blip r:embed="rId4"/>
          <a:stretch>
            <a:fillRect/>
          </a:stretch>
        </p:blipFill>
        <p:spPr>
          <a:xfrm>
            <a:off x="3621167" y="1769031"/>
            <a:ext cx="924520" cy="499348"/>
          </a:xfrm>
          <a:prstGeom prst="rect">
            <a:avLst/>
          </a:prstGeom>
        </p:spPr>
      </p:pic>
      <p:sp>
        <p:nvSpPr>
          <p:cNvPr id="7" name="Text 3"/>
          <p:cNvSpPr/>
          <p:nvPr/>
        </p:nvSpPr>
        <p:spPr>
          <a:xfrm>
            <a:off x="3621167" y="2443282"/>
            <a:ext cx="7388066" cy="248722"/>
          </a:xfrm>
          <a:prstGeom prst="rect">
            <a:avLst/>
          </a:prstGeom>
          <a:noFill/>
          <a:ln/>
        </p:spPr>
        <p:txBody>
          <a:bodyPr wrap="none" rtlCol="0" anchor="t"/>
          <a:lstStyle/>
          <a:p>
            <a:pPr marL="0" indent="0">
              <a:lnSpc>
                <a:spcPts val="1960"/>
              </a:lnSpc>
              <a:buNone/>
            </a:pPr>
            <a:r>
              <a:rPr lang="en-US" sz="1225" dirty="0">
                <a:solidFill>
                  <a:srgbClr val="E0D6DE"/>
                </a:solidFill>
                <a:latin typeface="Noto Sans TC" pitchFamily="34" charset="0"/>
                <a:ea typeface="Noto Sans TC" pitchFamily="34" charset="-122"/>
                <a:cs typeface="Noto Sans TC" pitchFamily="34" charset="-120"/>
              </a:rPr>
              <a:t>PHP (Hypertext Preprocessor) is a server-side scripting language widely used for web development.</a:t>
            </a:r>
            <a:endParaRPr lang="en-US" sz="1225" dirty="0"/>
          </a:p>
        </p:txBody>
      </p:sp>
      <p:sp>
        <p:nvSpPr>
          <p:cNvPr id="8" name="Text 4"/>
          <p:cNvSpPr/>
          <p:nvPr/>
        </p:nvSpPr>
        <p:spPr>
          <a:xfrm>
            <a:off x="3621167" y="2925247"/>
            <a:ext cx="2333030" cy="291703"/>
          </a:xfrm>
          <a:prstGeom prst="rect">
            <a:avLst/>
          </a:prstGeom>
          <a:noFill/>
          <a:ln/>
        </p:spPr>
        <p:txBody>
          <a:bodyPr wrap="none" rtlCol="0" anchor="t"/>
          <a:lstStyle/>
          <a:p>
            <a:pPr marL="0" indent="0">
              <a:lnSpc>
                <a:spcPts val="2296"/>
              </a:lnSpc>
              <a:buNone/>
            </a:pPr>
            <a:r>
              <a:rPr lang="en-US" sz="1837" dirty="0">
                <a:solidFill>
                  <a:srgbClr val="B380FF"/>
                </a:solidFill>
                <a:latin typeface="Sora" pitchFamily="34" charset="0"/>
                <a:ea typeface="Sora" pitchFamily="34" charset="-122"/>
                <a:cs typeface="Sora" pitchFamily="34" charset="-120"/>
              </a:rPr>
              <a:t>2.CURSOR</a:t>
            </a:r>
            <a:endParaRPr lang="en-US" sz="1837" dirty="0"/>
          </a:p>
        </p:txBody>
      </p:sp>
      <p:pic>
        <p:nvPicPr>
          <p:cNvPr id="9" name="Image 2" descr="preencoded.png"/>
          <p:cNvPicPr>
            <a:picLocks noChangeAspect="1"/>
          </p:cNvPicPr>
          <p:nvPr/>
        </p:nvPicPr>
        <p:blipFill>
          <a:blip r:embed="rId5"/>
          <a:stretch>
            <a:fillRect/>
          </a:stretch>
        </p:blipFill>
        <p:spPr>
          <a:xfrm>
            <a:off x="3621167" y="3450193"/>
            <a:ext cx="501134" cy="501134"/>
          </a:xfrm>
          <a:prstGeom prst="rect">
            <a:avLst/>
          </a:prstGeom>
        </p:spPr>
      </p:pic>
      <p:sp>
        <p:nvSpPr>
          <p:cNvPr id="10" name="Text 5"/>
          <p:cNvSpPr/>
          <p:nvPr/>
        </p:nvSpPr>
        <p:spPr>
          <a:xfrm>
            <a:off x="3621167" y="4126230"/>
            <a:ext cx="7388066" cy="746165"/>
          </a:xfrm>
          <a:prstGeom prst="rect">
            <a:avLst/>
          </a:prstGeom>
          <a:noFill/>
          <a:ln/>
        </p:spPr>
        <p:txBody>
          <a:bodyPr wrap="square" rtlCol="0" anchor="t"/>
          <a:lstStyle/>
          <a:p>
            <a:pPr marL="0" indent="0">
              <a:lnSpc>
                <a:spcPts val="1960"/>
              </a:lnSpc>
              <a:buNone/>
            </a:pPr>
            <a:r>
              <a:rPr lang="en-US" sz="1225" dirty="0">
                <a:solidFill>
                  <a:srgbClr val="E0D6DE"/>
                </a:solidFill>
                <a:latin typeface="Noto Sans TC" pitchFamily="34" charset="0"/>
                <a:ea typeface="Noto Sans TC" pitchFamily="34" charset="-122"/>
                <a:cs typeface="Noto Sans TC" pitchFamily="34" charset="-120"/>
              </a:rPr>
              <a:t>Cursor IDE is a comprehensive integrated development environment (IDE) designed to streamline the software development process. With a focus on simplicity and productivity, Cursor IDE offers a range of features to support coding, debugging, and collaboration.</a:t>
            </a:r>
            <a:endParaRPr lang="en-US" sz="1225" dirty="0"/>
          </a:p>
        </p:txBody>
      </p:sp>
      <p:sp>
        <p:nvSpPr>
          <p:cNvPr id="11" name="Text 6"/>
          <p:cNvSpPr/>
          <p:nvPr/>
        </p:nvSpPr>
        <p:spPr>
          <a:xfrm>
            <a:off x="3621167" y="5105638"/>
            <a:ext cx="2333030" cy="291703"/>
          </a:xfrm>
          <a:prstGeom prst="rect">
            <a:avLst/>
          </a:prstGeom>
          <a:noFill/>
          <a:ln/>
        </p:spPr>
        <p:txBody>
          <a:bodyPr wrap="none" rtlCol="0" anchor="t"/>
          <a:lstStyle/>
          <a:p>
            <a:pPr marL="0" indent="0">
              <a:lnSpc>
                <a:spcPts val="2296"/>
              </a:lnSpc>
              <a:buNone/>
            </a:pPr>
            <a:r>
              <a:rPr lang="en-US" sz="1837" dirty="0">
                <a:solidFill>
                  <a:srgbClr val="B380FF"/>
                </a:solidFill>
                <a:latin typeface="Sora" pitchFamily="34" charset="0"/>
                <a:ea typeface="Sora" pitchFamily="34" charset="-122"/>
                <a:cs typeface="Sora" pitchFamily="34" charset="-120"/>
              </a:rPr>
              <a:t>3.Java Script</a:t>
            </a:r>
            <a:endParaRPr lang="en-US" sz="1837" dirty="0"/>
          </a:p>
        </p:txBody>
      </p:sp>
      <p:pic>
        <p:nvPicPr>
          <p:cNvPr id="12" name="Image 3" descr="preencoded.png"/>
          <p:cNvPicPr>
            <a:picLocks noChangeAspect="1"/>
          </p:cNvPicPr>
          <p:nvPr/>
        </p:nvPicPr>
        <p:blipFill>
          <a:blip r:embed="rId6"/>
          <a:stretch>
            <a:fillRect/>
          </a:stretch>
        </p:blipFill>
        <p:spPr>
          <a:xfrm>
            <a:off x="3621167" y="5630585"/>
            <a:ext cx="544354" cy="589359"/>
          </a:xfrm>
          <a:prstGeom prst="rect">
            <a:avLst/>
          </a:prstGeom>
        </p:spPr>
      </p:pic>
      <p:sp>
        <p:nvSpPr>
          <p:cNvPr id="13" name="Text 7"/>
          <p:cNvSpPr/>
          <p:nvPr/>
        </p:nvSpPr>
        <p:spPr>
          <a:xfrm>
            <a:off x="3621167" y="6394847"/>
            <a:ext cx="7388066" cy="746165"/>
          </a:xfrm>
          <a:prstGeom prst="rect">
            <a:avLst/>
          </a:prstGeom>
          <a:noFill/>
          <a:ln/>
        </p:spPr>
        <p:txBody>
          <a:bodyPr wrap="square" rtlCol="0" anchor="t"/>
          <a:lstStyle/>
          <a:p>
            <a:pPr marL="0" indent="0">
              <a:lnSpc>
                <a:spcPts val="1960"/>
              </a:lnSpc>
              <a:buNone/>
            </a:pPr>
            <a:r>
              <a:rPr lang="en-US" sz="1225" dirty="0">
                <a:solidFill>
                  <a:srgbClr val="E0D6DE"/>
                </a:solidFill>
                <a:latin typeface="Noto Sans TC" pitchFamily="34" charset="0"/>
                <a:ea typeface="Noto Sans TC" pitchFamily="34" charset="-122"/>
                <a:cs typeface="Noto Sans TC" pitchFamily="34" charset="-120"/>
              </a:rPr>
              <a:t>JavaScript is a versatile and widely used programming language that is primarily known for its role in web development. Originally developed by Netscape, JavaScript has evolved over the years and become a crucial technology for creating dynamic and interactive content on the web.</a:t>
            </a:r>
            <a:endParaRPr lang="en-US" sz="1225" dirty="0"/>
          </a:p>
        </p:txBody>
      </p:sp>
      <p:sp>
        <p:nvSpPr>
          <p:cNvPr id="14" name="Text 8"/>
          <p:cNvSpPr/>
          <p:nvPr/>
        </p:nvSpPr>
        <p:spPr>
          <a:xfrm>
            <a:off x="3621167" y="7374255"/>
            <a:ext cx="2333030" cy="291703"/>
          </a:xfrm>
          <a:prstGeom prst="rect">
            <a:avLst/>
          </a:prstGeom>
          <a:noFill/>
          <a:ln/>
        </p:spPr>
        <p:txBody>
          <a:bodyPr wrap="none" rtlCol="0" anchor="t"/>
          <a:lstStyle/>
          <a:p>
            <a:pPr marL="0" indent="0">
              <a:lnSpc>
                <a:spcPts val="2296"/>
              </a:lnSpc>
              <a:buNone/>
            </a:pPr>
            <a:r>
              <a:rPr lang="en-US" sz="1837" dirty="0">
                <a:solidFill>
                  <a:srgbClr val="B380FF"/>
                </a:solidFill>
                <a:latin typeface="Sora" pitchFamily="34" charset="0"/>
                <a:ea typeface="Sora" pitchFamily="34" charset="-122"/>
                <a:cs typeface="Sora" pitchFamily="34" charset="-120"/>
              </a:rPr>
              <a:t>4.HTML</a:t>
            </a:r>
            <a:endParaRPr lang="en-US" sz="1837" dirty="0"/>
          </a:p>
        </p:txBody>
      </p:sp>
      <p:pic>
        <p:nvPicPr>
          <p:cNvPr id="15" name="Image 4" descr="preencoded.png"/>
          <p:cNvPicPr>
            <a:picLocks noChangeAspect="1"/>
          </p:cNvPicPr>
          <p:nvPr/>
        </p:nvPicPr>
        <p:blipFill>
          <a:blip r:embed="rId7"/>
          <a:stretch>
            <a:fillRect/>
          </a:stretch>
        </p:blipFill>
        <p:spPr>
          <a:xfrm>
            <a:off x="3621167" y="7899202"/>
            <a:ext cx="630793" cy="572810"/>
          </a:xfrm>
          <a:prstGeom prst="rect">
            <a:avLst/>
          </a:prstGeom>
        </p:spPr>
      </p:pic>
      <p:sp>
        <p:nvSpPr>
          <p:cNvPr id="16" name="Text 9"/>
          <p:cNvSpPr/>
          <p:nvPr/>
        </p:nvSpPr>
        <p:spPr>
          <a:xfrm>
            <a:off x="3621167" y="8646914"/>
            <a:ext cx="7388066" cy="994886"/>
          </a:xfrm>
          <a:prstGeom prst="rect">
            <a:avLst/>
          </a:prstGeom>
          <a:noFill/>
          <a:ln/>
        </p:spPr>
        <p:txBody>
          <a:bodyPr wrap="square" rtlCol="0" anchor="t"/>
          <a:lstStyle/>
          <a:p>
            <a:pPr marL="0" indent="0">
              <a:lnSpc>
                <a:spcPts val="1960"/>
              </a:lnSpc>
              <a:buNone/>
            </a:pPr>
            <a:r>
              <a:rPr lang="en-US" sz="1225" dirty="0">
                <a:solidFill>
                  <a:srgbClr val="E0D6DE"/>
                </a:solidFill>
                <a:latin typeface="Noto Sans TC" pitchFamily="34" charset="0"/>
                <a:ea typeface="Noto Sans TC" pitchFamily="34" charset="-122"/>
                <a:cs typeface="Noto Sans TC" pitchFamily="34" charset="-120"/>
              </a:rPr>
              <a:t>HTML (Hypertext Markup Language) is a standard markup language used to create the structure and present content on the World Wide Web. Developed by Tim Berners-Lee in the early 1990s, HTML serves as the backbone for web development, providing a standardized way to describe the structure and semantics of web documents.</a:t>
            </a:r>
            <a:endParaRPr lang="en-US" sz="1225" dirty="0"/>
          </a:p>
        </p:txBody>
      </p:sp>
      <p:sp>
        <p:nvSpPr>
          <p:cNvPr id="17" name="Text 10"/>
          <p:cNvSpPr/>
          <p:nvPr/>
        </p:nvSpPr>
        <p:spPr>
          <a:xfrm>
            <a:off x="3621167" y="9875044"/>
            <a:ext cx="2333030" cy="291703"/>
          </a:xfrm>
          <a:prstGeom prst="rect">
            <a:avLst/>
          </a:prstGeom>
          <a:noFill/>
          <a:ln/>
        </p:spPr>
        <p:txBody>
          <a:bodyPr wrap="none" rtlCol="0" anchor="t"/>
          <a:lstStyle/>
          <a:p>
            <a:pPr marL="0" indent="0">
              <a:lnSpc>
                <a:spcPts val="2296"/>
              </a:lnSpc>
              <a:buNone/>
            </a:pPr>
            <a:r>
              <a:rPr lang="en-US" sz="1837" dirty="0">
                <a:solidFill>
                  <a:srgbClr val="B380FF"/>
                </a:solidFill>
                <a:latin typeface="Sora" pitchFamily="34" charset="0"/>
                <a:ea typeface="Sora" pitchFamily="34" charset="-122"/>
                <a:cs typeface="Sora" pitchFamily="34" charset="-120"/>
              </a:rPr>
              <a:t>5.Maria DB</a:t>
            </a:r>
            <a:endParaRPr lang="en-US" sz="1837" dirty="0"/>
          </a:p>
        </p:txBody>
      </p:sp>
      <p:pic>
        <p:nvPicPr>
          <p:cNvPr id="18" name="Image 5" descr="preencoded.png"/>
          <p:cNvPicPr>
            <a:picLocks noChangeAspect="1"/>
          </p:cNvPicPr>
          <p:nvPr/>
        </p:nvPicPr>
        <p:blipFill>
          <a:blip r:embed="rId8"/>
          <a:stretch>
            <a:fillRect/>
          </a:stretch>
        </p:blipFill>
        <p:spPr>
          <a:xfrm>
            <a:off x="3621167" y="10399990"/>
            <a:ext cx="708541" cy="471249"/>
          </a:xfrm>
          <a:prstGeom prst="rect">
            <a:avLst/>
          </a:prstGeom>
        </p:spPr>
      </p:pic>
      <p:sp>
        <p:nvSpPr>
          <p:cNvPr id="19" name="Text 11"/>
          <p:cNvSpPr/>
          <p:nvPr/>
        </p:nvSpPr>
        <p:spPr>
          <a:xfrm>
            <a:off x="3621167" y="11046143"/>
            <a:ext cx="7388066" cy="1243608"/>
          </a:xfrm>
          <a:prstGeom prst="rect">
            <a:avLst/>
          </a:prstGeom>
          <a:noFill/>
          <a:ln/>
        </p:spPr>
        <p:txBody>
          <a:bodyPr wrap="square" rtlCol="0" anchor="t"/>
          <a:lstStyle/>
          <a:p>
            <a:pPr marL="0" indent="0">
              <a:lnSpc>
                <a:spcPts val="1960"/>
              </a:lnSpc>
              <a:buNone/>
            </a:pPr>
            <a:r>
              <a:rPr lang="en-US" sz="1225" dirty="0">
                <a:solidFill>
                  <a:srgbClr val="E0D6DE"/>
                </a:solidFill>
                <a:latin typeface="Noto Sans TC" pitchFamily="34" charset="0"/>
                <a:ea typeface="Noto Sans TC" pitchFamily="34" charset="-122"/>
                <a:cs typeface="Noto Sans TC" pitchFamily="34" charset="-120"/>
              </a:rPr>
              <a:t>MariaDB is an open-source relational database management system (RDBMS) that was forked from MySQL. It is developed by the MariaDB Corporation and the MariaDB Foundation, led by Michael "Monty" Widenius, one of the original developers of MySQL. MariaDB aims to maintain open-source freedom and guarantee backward compatibility with MySQL, while also introducing new features and improvements.</a:t>
            </a:r>
            <a:endParaRPr lang="en-US" sz="1225" dirty="0"/>
          </a:p>
        </p:txBody>
      </p:sp>
      <p:sp>
        <p:nvSpPr>
          <p:cNvPr id="20" name="Text 12"/>
          <p:cNvSpPr/>
          <p:nvPr/>
        </p:nvSpPr>
        <p:spPr>
          <a:xfrm>
            <a:off x="3621167" y="12522994"/>
            <a:ext cx="2333030" cy="291703"/>
          </a:xfrm>
          <a:prstGeom prst="rect">
            <a:avLst/>
          </a:prstGeom>
          <a:noFill/>
          <a:ln/>
        </p:spPr>
        <p:txBody>
          <a:bodyPr wrap="none" rtlCol="0" anchor="t"/>
          <a:lstStyle/>
          <a:p>
            <a:pPr marL="0" indent="0">
              <a:lnSpc>
                <a:spcPts val="2296"/>
              </a:lnSpc>
              <a:buNone/>
            </a:pPr>
            <a:r>
              <a:rPr lang="en-US" sz="1837" dirty="0">
                <a:solidFill>
                  <a:srgbClr val="B380FF"/>
                </a:solidFill>
                <a:latin typeface="Sora" pitchFamily="34" charset="0"/>
                <a:ea typeface="Sora" pitchFamily="34" charset="-122"/>
                <a:cs typeface="Sora" pitchFamily="34" charset="-120"/>
              </a:rPr>
              <a:t>6.XAMPP</a:t>
            </a:r>
            <a:endParaRPr lang="en-US" sz="1837" dirty="0"/>
          </a:p>
        </p:txBody>
      </p:sp>
      <p:pic>
        <p:nvPicPr>
          <p:cNvPr id="21" name="Image 6" descr="preencoded.png"/>
          <p:cNvPicPr>
            <a:picLocks noChangeAspect="1"/>
          </p:cNvPicPr>
          <p:nvPr/>
        </p:nvPicPr>
        <p:blipFill>
          <a:blip r:embed="rId9"/>
          <a:stretch>
            <a:fillRect/>
          </a:stretch>
        </p:blipFill>
        <p:spPr>
          <a:xfrm>
            <a:off x="3621167" y="13047940"/>
            <a:ext cx="673894" cy="505063"/>
          </a:xfrm>
          <a:prstGeom prst="rect">
            <a:avLst/>
          </a:prstGeom>
        </p:spPr>
      </p:pic>
      <p:sp>
        <p:nvSpPr>
          <p:cNvPr id="22" name="Text 13"/>
          <p:cNvSpPr/>
          <p:nvPr/>
        </p:nvSpPr>
        <p:spPr>
          <a:xfrm>
            <a:off x="3621167" y="13727906"/>
            <a:ext cx="7388066" cy="1243608"/>
          </a:xfrm>
          <a:prstGeom prst="rect">
            <a:avLst/>
          </a:prstGeom>
          <a:noFill/>
          <a:ln/>
        </p:spPr>
        <p:txBody>
          <a:bodyPr wrap="square" rtlCol="0" anchor="t"/>
          <a:lstStyle/>
          <a:p>
            <a:pPr marL="0" indent="0">
              <a:lnSpc>
                <a:spcPts val="1960"/>
              </a:lnSpc>
              <a:buNone/>
            </a:pPr>
            <a:r>
              <a:rPr lang="en-US" sz="1225" dirty="0">
                <a:solidFill>
                  <a:srgbClr val="E0D6DE"/>
                </a:solidFill>
                <a:latin typeface="Noto Sans TC" pitchFamily="34" charset="0"/>
                <a:ea typeface="Noto Sans TC" pitchFamily="34" charset="-122"/>
                <a:cs typeface="Noto Sans TC" pitchFamily="34" charset="-120"/>
              </a:rPr>
              <a:t>XAMPP is a free and open-source cross-platform web server solution stack developed by Apache Friends. The name "XAMPP" is an acronym, where "X" stands for cross-platform, "A" for Apache (the web server), "M" for MariaDB or MySQL (the database system), "P" for PHP (the programming language), and "P" for Perl (another programming language). </a:t>
            </a:r>
            <a:r>
              <a:rPr lang="en-US" sz="1225" b="1" dirty="0">
                <a:solidFill>
                  <a:srgbClr val="E0D6DE"/>
                </a:solidFill>
                <a:latin typeface="Noto Sans TC" pitchFamily="34" charset="0"/>
                <a:ea typeface="Noto Sans TC" pitchFamily="34" charset="-122"/>
                <a:cs typeface="Noto Sans TC" pitchFamily="34" charset="-120"/>
              </a:rPr>
              <a:t>
</a:t>
            </a:r>
            <a:endParaRPr lang="en-US" sz="1225" dirty="0"/>
          </a:p>
        </p:txBody>
      </p:sp>
      <p:sp>
        <p:nvSpPr>
          <p:cNvPr id="23" name="Text 14"/>
          <p:cNvSpPr/>
          <p:nvPr/>
        </p:nvSpPr>
        <p:spPr>
          <a:xfrm>
            <a:off x="3621167" y="15204758"/>
            <a:ext cx="2333030" cy="291703"/>
          </a:xfrm>
          <a:prstGeom prst="rect">
            <a:avLst/>
          </a:prstGeom>
          <a:noFill/>
          <a:ln/>
        </p:spPr>
        <p:txBody>
          <a:bodyPr wrap="none" rtlCol="0" anchor="t"/>
          <a:lstStyle/>
          <a:p>
            <a:pPr marL="0" indent="0">
              <a:lnSpc>
                <a:spcPts val="2296"/>
              </a:lnSpc>
              <a:buNone/>
            </a:pPr>
            <a:r>
              <a:rPr lang="en-US" sz="1837" dirty="0">
                <a:solidFill>
                  <a:srgbClr val="B380FF"/>
                </a:solidFill>
                <a:latin typeface="Sora" pitchFamily="34" charset="0"/>
                <a:ea typeface="Sora" pitchFamily="34" charset="-122"/>
                <a:cs typeface="Sora" pitchFamily="34" charset="-120"/>
              </a:rPr>
              <a:t>7.VS CODE</a:t>
            </a:r>
            <a:endParaRPr lang="en-US" sz="1837" dirty="0"/>
          </a:p>
        </p:txBody>
      </p:sp>
      <p:pic>
        <p:nvPicPr>
          <p:cNvPr id="24" name="Image 7" descr="preencoded.png"/>
          <p:cNvPicPr>
            <a:picLocks noChangeAspect="1"/>
          </p:cNvPicPr>
          <p:nvPr/>
        </p:nvPicPr>
        <p:blipFill>
          <a:blip r:embed="rId10"/>
          <a:stretch>
            <a:fillRect/>
          </a:stretch>
        </p:blipFill>
        <p:spPr>
          <a:xfrm>
            <a:off x="3621167" y="15729704"/>
            <a:ext cx="751761" cy="545187"/>
          </a:xfrm>
          <a:prstGeom prst="rect">
            <a:avLst/>
          </a:prstGeom>
        </p:spPr>
      </p:pic>
      <p:sp>
        <p:nvSpPr>
          <p:cNvPr id="25" name="Text 15"/>
          <p:cNvSpPr/>
          <p:nvPr/>
        </p:nvSpPr>
        <p:spPr>
          <a:xfrm>
            <a:off x="3621167" y="16449794"/>
            <a:ext cx="7388066" cy="1243608"/>
          </a:xfrm>
          <a:prstGeom prst="rect">
            <a:avLst/>
          </a:prstGeom>
          <a:noFill/>
          <a:ln/>
        </p:spPr>
        <p:txBody>
          <a:bodyPr wrap="square" rtlCol="0" anchor="t"/>
          <a:lstStyle/>
          <a:p>
            <a:pPr marL="0" indent="0">
              <a:lnSpc>
                <a:spcPts val="1960"/>
              </a:lnSpc>
              <a:buNone/>
            </a:pPr>
            <a:r>
              <a:rPr lang="en-US" sz="1225" dirty="0">
                <a:solidFill>
                  <a:srgbClr val="E0D6DE"/>
                </a:solidFill>
                <a:latin typeface="Noto Sans TC" pitchFamily="34" charset="0"/>
                <a:ea typeface="Noto Sans TC" pitchFamily="34" charset="-122"/>
                <a:cs typeface="Noto Sans TC" pitchFamily="34" charset="-120"/>
              </a:rPr>
              <a:t>Visual Studio Code, also commonly referred to as VS Code, is a source-code editor made by Microsoft with the Electron Framework, for Windows, Linux, and macOS. Features include support for debugging, syntax highlighting, intelligent code completion, snippets, code refactoring, and embedded Git.</a:t>
            </a:r>
            <a:r>
              <a:rPr lang="en-US" sz="1225" b="1" dirty="0">
                <a:solidFill>
                  <a:srgbClr val="E0D6DE"/>
                </a:solidFill>
                <a:latin typeface="Noto Sans TC" pitchFamily="34" charset="0"/>
                <a:ea typeface="Noto Sans TC" pitchFamily="34" charset="-122"/>
                <a:cs typeface="Noto Sans TC" pitchFamily="34" charset="-120"/>
              </a:rPr>
              <a:t>
</a:t>
            </a:r>
            <a:endParaRPr lang="en-US" sz="1225" dirty="0"/>
          </a:p>
        </p:txBody>
      </p:sp>
      <p:sp>
        <p:nvSpPr>
          <p:cNvPr id="26" name="Text 16"/>
          <p:cNvSpPr/>
          <p:nvPr/>
        </p:nvSpPr>
        <p:spPr>
          <a:xfrm>
            <a:off x="3621167" y="17926645"/>
            <a:ext cx="3110746" cy="388858"/>
          </a:xfrm>
          <a:prstGeom prst="rect">
            <a:avLst/>
          </a:prstGeom>
          <a:noFill/>
          <a:ln/>
        </p:spPr>
        <p:txBody>
          <a:bodyPr wrap="none" rtlCol="0" anchor="t"/>
          <a:lstStyle/>
          <a:p>
            <a:pPr marL="0" indent="0">
              <a:lnSpc>
                <a:spcPts val="3062"/>
              </a:lnSpc>
              <a:buNone/>
            </a:pPr>
            <a:r>
              <a:rPr lang="en-US" sz="2449" b="1" dirty="0">
                <a:solidFill>
                  <a:srgbClr val="B380FF"/>
                </a:solidFill>
                <a:latin typeface="Sora" pitchFamily="34" charset="0"/>
                <a:ea typeface="Sora" pitchFamily="34" charset="-122"/>
                <a:cs typeface="Sora" pitchFamily="34" charset="-120"/>
              </a:rPr>
              <a:t>Front End:</a:t>
            </a:r>
            <a:endParaRPr lang="en-US" sz="2449" dirty="0"/>
          </a:p>
        </p:txBody>
      </p:sp>
      <p:sp>
        <p:nvSpPr>
          <p:cNvPr id="27" name="Text 17"/>
          <p:cNvSpPr/>
          <p:nvPr/>
        </p:nvSpPr>
        <p:spPr>
          <a:xfrm>
            <a:off x="3621167" y="18548747"/>
            <a:ext cx="7388066" cy="248722"/>
          </a:xfrm>
          <a:prstGeom prst="rect">
            <a:avLst/>
          </a:prstGeom>
          <a:noFill/>
          <a:ln/>
        </p:spPr>
        <p:txBody>
          <a:bodyPr wrap="none" rtlCol="0" anchor="t"/>
          <a:lstStyle/>
          <a:p>
            <a:pPr marL="0" indent="0">
              <a:lnSpc>
                <a:spcPts val="1960"/>
              </a:lnSpc>
              <a:buNone/>
            </a:pPr>
            <a:r>
              <a:rPr lang="en-US" sz="1225" b="1" dirty="0">
                <a:solidFill>
                  <a:srgbClr val="E0D6DE"/>
                </a:solidFill>
                <a:latin typeface="Noto Sans TC" pitchFamily="34" charset="0"/>
                <a:ea typeface="Noto Sans TC" pitchFamily="34" charset="-122"/>
                <a:cs typeface="Noto Sans TC" pitchFamily="34" charset="-120"/>
              </a:rPr>
              <a:t>HTML,CSS,JavaScript</a:t>
            </a:r>
            <a:endParaRPr lang="en-US" sz="1225" dirty="0"/>
          </a:p>
        </p:txBody>
      </p:sp>
      <p:sp>
        <p:nvSpPr>
          <p:cNvPr id="28" name="Text 18"/>
          <p:cNvSpPr/>
          <p:nvPr/>
        </p:nvSpPr>
        <p:spPr>
          <a:xfrm>
            <a:off x="3621167" y="18972371"/>
            <a:ext cx="7388066" cy="248722"/>
          </a:xfrm>
          <a:prstGeom prst="rect">
            <a:avLst/>
          </a:prstGeom>
          <a:noFill/>
          <a:ln/>
        </p:spPr>
        <p:txBody>
          <a:bodyPr wrap="none" rtlCol="0" anchor="t"/>
          <a:lstStyle/>
          <a:p>
            <a:pPr marL="0" indent="0">
              <a:lnSpc>
                <a:spcPts val="1960"/>
              </a:lnSpc>
              <a:buNone/>
            </a:pPr>
            <a:endParaRPr lang="en-US" sz="1225" dirty="0"/>
          </a:p>
        </p:txBody>
      </p:sp>
      <p:sp>
        <p:nvSpPr>
          <p:cNvPr id="29" name="Text 19"/>
          <p:cNvSpPr/>
          <p:nvPr/>
        </p:nvSpPr>
        <p:spPr>
          <a:xfrm>
            <a:off x="3621167" y="19454336"/>
            <a:ext cx="3110746" cy="388858"/>
          </a:xfrm>
          <a:prstGeom prst="rect">
            <a:avLst/>
          </a:prstGeom>
          <a:noFill/>
          <a:ln/>
        </p:spPr>
        <p:txBody>
          <a:bodyPr wrap="none" rtlCol="0" anchor="t"/>
          <a:lstStyle/>
          <a:p>
            <a:pPr marL="0" indent="0">
              <a:lnSpc>
                <a:spcPts val="3062"/>
              </a:lnSpc>
              <a:buNone/>
            </a:pPr>
            <a:r>
              <a:rPr lang="en-US" sz="2449" b="1" dirty="0">
                <a:solidFill>
                  <a:srgbClr val="B380FF"/>
                </a:solidFill>
                <a:latin typeface="Sora" pitchFamily="34" charset="0"/>
                <a:ea typeface="Sora" pitchFamily="34" charset="-122"/>
                <a:cs typeface="Sora" pitchFamily="34" charset="-120"/>
              </a:rPr>
              <a:t>Back End:</a:t>
            </a:r>
            <a:endParaRPr lang="en-US" sz="2449" dirty="0"/>
          </a:p>
        </p:txBody>
      </p:sp>
      <p:sp>
        <p:nvSpPr>
          <p:cNvPr id="30" name="Text 20"/>
          <p:cNvSpPr/>
          <p:nvPr/>
        </p:nvSpPr>
        <p:spPr>
          <a:xfrm>
            <a:off x="3621167" y="20076438"/>
            <a:ext cx="7388066" cy="248722"/>
          </a:xfrm>
          <a:prstGeom prst="rect">
            <a:avLst/>
          </a:prstGeom>
          <a:noFill/>
          <a:ln/>
        </p:spPr>
        <p:txBody>
          <a:bodyPr wrap="none" rtlCol="0" anchor="t"/>
          <a:lstStyle/>
          <a:p>
            <a:pPr marL="0" indent="0">
              <a:lnSpc>
                <a:spcPts val="1960"/>
              </a:lnSpc>
              <a:buNone/>
            </a:pPr>
            <a:r>
              <a:rPr lang="en-US" sz="1225" b="1" dirty="0">
                <a:solidFill>
                  <a:srgbClr val="E0D6DE"/>
                </a:solidFill>
                <a:latin typeface="Noto Sans TC" pitchFamily="34" charset="0"/>
                <a:ea typeface="Noto Sans TC" pitchFamily="34" charset="-122"/>
                <a:cs typeface="Noto Sans TC" pitchFamily="34" charset="-120"/>
              </a:rPr>
              <a:t>PHP,MariaDB</a:t>
            </a:r>
            <a:endParaRPr lang="en-US" sz="122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07070C"/>
          </a:solidFill>
          <a:ln/>
        </p:spPr>
      </p:sp>
      <p:sp>
        <p:nvSpPr>
          <p:cNvPr id="4" name="Text 1"/>
          <p:cNvSpPr/>
          <p:nvPr/>
        </p:nvSpPr>
        <p:spPr>
          <a:xfrm>
            <a:off x="4000619" y="607576"/>
            <a:ext cx="6629043" cy="828675"/>
          </a:xfrm>
          <a:prstGeom prst="rect">
            <a:avLst/>
          </a:prstGeom>
          <a:noFill/>
          <a:ln/>
        </p:spPr>
        <p:txBody>
          <a:bodyPr wrap="none" rtlCol="0" anchor="t"/>
          <a:lstStyle/>
          <a:p>
            <a:pPr marL="0" indent="0" algn="ctr">
              <a:lnSpc>
                <a:spcPts val="6525"/>
              </a:lnSpc>
              <a:buNone/>
            </a:pPr>
            <a:r>
              <a:rPr lang="en-US" sz="5220" b="1" u="sng" dirty="0">
                <a:solidFill>
                  <a:srgbClr val="B380FF"/>
                </a:solidFill>
                <a:latin typeface="Sora" pitchFamily="34" charset="0"/>
                <a:ea typeface="Sora" pitchFamily="34" charset="-122"/>
                <a:cs typeface="Sora" pitchFamily="34" charset="-120"/>
              </a:rPr>
              <a:t>Relevance</a:t>
            </a:r>
            <a:endParaRPr lang="en-US" sz="5220" dirty="0"/>
          </a:p>
        </p:txBody>
      </p:sp>
      <p:sp>
        <p:nvSpPr>
          <p:cNvPr id="5" name="Text 2"/>
          <p:cNvSpPr/>
          <p:nvPr/>
        </p:nvSpPr>
        <p:spPr>
          <a:xfrm>
            <a:off x="2067163" y="1878092"/>
            <a:ext cx="10496074" cy="5745480"/>
          </a:xfrm>
          <a:prstGeom prst="rect">
            <a:avLst/>
          </a:prstGeom>
          <a:noFill/>
          <a:ln/>
        </p:spPr>
        <p:txBody>
          <a:bodyPr wrap="square" rtlCol="0" anchor="t"/>
          <a:lstStyle/>
          <a:p>
            <a:pPr marL="0" indent="0" algn="ctr">
              <a:lnSpc>
                <a:spcPts val="3480"/>
              </a:lnSpc>
              <a:buNone/>
            </a:pPr>
            <a:r>
              <a:rPr lang="en-US" sz="2175" dirty="0">
                <a:solidFill>
                  <a:srgbClr val="E0D6DE"/>
                </a:solidFill>
                <a:latin typeface="Noto Sans TC" pitchFamily="34" charset="0"/>
                <a:ea typeface="Noto Sans TC" pitchFamily="34" charset="-122"/>
                <a:cs typeface="Noto Sans TC" pitchFamily="34" charset="-120"/>
              </a:rPr>
              <a:t>Our project's relevance lies in its ability to address the needs and interests of our target audience, as well as its potential to contribute positively to the automotive community. Our platform empowers users to make informed decisions when buying or maintaining cars by providing them with comprehensive information, educational resources, and interactive features such as comparison tools and  test drive bookings. Through our forum module, we foster a sense of community among car enthusiasts, allowing them to share experiences and connect with like-minded individuals. Additionally, we contribute to the education of users by providing valuable resources such as maintenance tips, DIY repair guides, and technological insights. By offering a user-friendly platform with intuitive navigation, interactive features, and engaging content, we enhance the overall user experience, making it easy and enjoyable for users to explore and interact with our website</a:t>
            </a:r>
            <a:endParaRPr lang="en-US" sz="217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624"/>
          </a:xfrm>
          <a:prstGeom prst="rect">
            <a:avLst/>
          </a:prstGeom>
          <a:solidFill>
            <a:srgbClr val="07070C"/>
          </a:solidFill>
          <a:ln/>
        </p:spPr>
      </p:sp>
      <p:sp>
        <p:nvSpPr>
          <p:cNvPr id="4" name="Text 1"/>
          <p:cNvSpPr/>
          <p:nvPr/>
        </p:nvSpPr>
        <p:spPr>
          <a:xfrm>
            <a:off x="4433173" y="528280"/>
            <a:ext cx="5763935" cy="720447"/>
          </a:xfrm>
          <a:prstGeom prst="rect">
            <a:avLst/>
          </a:prstGeom>
          <a:noFill/>
          <a:ln/>
        </p:spPr>
        <p:txBody>
          <a:bodyPr wrap="none" rtlCol="0" anchor="t"/>
          <a:lstStyle/>
          <a:p>
            <a:pPr marL="0" indent="0" algn="ctr">
              <a:lnSpc>
                <a:spcPts val="5673"/>
              </a:lnSpc>
              <a:buNone/>
            </a:pPr>
            <a:r>
              <a:rPr lang="en-US" sz="4539" b="1" u="sng" dirty="0">
                <a:solidFill>
                  <a:srgbClr val="B380FF"/>
                </a:solidFill>
                <a:latin typeface="Sora" pitchFamily="34" charset="0"/>
                <a:ea typeface="Sora" pitchFamily="34" charset="-122"/>
                <a:cs typeface="Sora" pitchFamily="34" charset="-120"/>
              </a:rPr>
              <a:t>Our Objectives</a:t>
            </a:r>
            <a:endParaRPr lang="en-US" sz="4539" dirty="0"/>
          </a:p>
        </p:txBody>
      </p:sp>
      <p:sp>
        <p:nvSpPr>
          <p:cNvPr id="5" name="Text 2"/>
          <p:cNvSpPr/>
          <p:nvPr/>
        </p:nvSpPr>
        <p:spPr>
          <a:xfrm>
            <a:off x="3136225" y="1632942"/>
            <a:ext cx="8742045" cy="1152644"/>
          </a:xfrm>
          <a:prstGeom prst="rect">
            <a:avLst/>
          </a:prstGeom>
          <a:noFill/>
          <a:ln/>
        </p:spPr>
        <p:txBody>
          <a:bodyPr wrap="square" rtlCol="0" anchor="t"/>
          <a:lstStyle/>
          <a:p>
            <a:pPr marL="342900" indent="-342900" algn="l">
              <a:lnSpc>
                <a:spcPts val="3026"/>
              </a:lnSpc>
              <a:buSzPct val="100000"/>
              <a:buFont typeface="+mj-lt"/>
              <a:buAutoNum type="arabicPeriod"/>
            </a:pPr>
            <a:r>
              <a:rPr lang="en-US" sz="1891" dirty="0">
                <a:solidFill>
                  <a:srgbClr val="E0D6DE"/>
                </a:solidFill>
                <a:latin typeface="Noto Sans TC" pitchFamily="34" charset="0"/>
                <a:ea typeface="Noto Sans TC" pitchFamily="34" charset="-122"/>
                <a:cs typeface="Noto Sans TC" pitchFamily="34" charset="-120"/>
              </a:rPr>
              <a:t>To provide a comprehensive platform for car enthusiasts to access detailed specifications, reviews, and insights into various car models, empowering them to make informed decisions when buying or maintaining cars.</a:t>
            </a:r>
            <a:endParaRPr lang="en-US" sz="1891" dirty="0"/>
          </a:p>
        </p:txBody>
      </p:sp>
      <p:sp>
        <p:nvSpPr>
          <p:cNvPr id="6" name="Text 3"/>
          <p:cNvSpPr/>
          <p:nvPr/>
        </p:nvSpPr>
        <p:spPr>
          <a:xfrm>
            <a:off x="3136225" y="2862382"/>
            <a:ext cx="8742045" cy="1152644"/>
          </a:xfrm>
          <a:prstGeom prst="rect">
            <a:avLst/>
          </a:prstGeom>
          <a:noFill/>
          <a:ln/>
        </p:spPr>
        <p:txBody>
          <a:bodyPr wrap="square" rtlCol="0" anchor="t"/>
          <a:lstStyle/>
          <a:p>
            <a:pPr marL="342900" indent="-342900" algn="l">
              <a:lnSpc>
                <a:spcPts val="3026"/>
              </a:lnSpc>
              <a:buSzPct val="100000"/>
              <a:buFont typeface="+mj-lt"/>
              <a:buAutoNum type="arabicPeriod" startAt="2"/>
            </a:pPr>
            <a:r>
              <a:rPr lang="en-US" sz="1891" dirty="0">
                <a:solidFill>
                  <a:srgbClr val="E0D6DE"/>
                </a:solidFill>
                <a:latin typeface="Noto Sans TC" pitchFamily="34" charset="0"/>
                <a:ea typeface="Noto Sans TC" pitchFamily="34" charset="-122"/>
                <a:cs typeface="Noto Sans TC" pitchFamily="34" charset="-120"/>
              </a:rPr>
              <a:t>To foster a vibrant community of car enthusiasts through our forum module, share experiences, and connecting like-minded individuals with a passion for cars.</a:t>
            </a:r>
            <a:endParaRPr lang="en-US" sz="1891" dirty="0"/>
          </a:p>
        </p:txBody>
      </p:sp>
      <p:sp>
        <p:nvSpPr>
          <p:cNvPr id="7" name="Text 4"/>
          <p:cNvSpPr/>
          <p:nvPr/>
        </p:nvSpPr>
        <p:spPr>
          <a:xfrm>
            <a:off x="3136225" y="4091821"/>
            <a:ext cx="8742045" cy="1152644"/>
          </a:xfrm>
          <a:prstGeom prst="rect">
            <a:avLst/>
          </a:prstGeom>
          <a:noFill/>
          <a:ln/>
        </p:spPr>
        <p:txBody>
          <a:bodyPr wrap="square" rtlCol="0" anchor="t"/>
          <a:lstStyle/>
          <a:p>
            <a:pPr marL="342900" indent="-342900" algn="l">
              <a:lnSpc>
                <a:spcPts val="3026"/>
              </a:lnSpc>
              <a:buSzPct val="100000"/>
              <a:buFont typeface="+mj-lt"/>
              <a:buAutoNum type="arabicPeriod" startAt="3"/>
            </a:pPr>
            <a:r>
              <a:rPr lang="en-US" sz="1891" dirty="0">
                <a:solidFill>
                  <a:srgbClr val="E0D6DE"/>
                </a:solidFill>
                <a:latin typeface="Noto Sans TC" pitchFamily="34" charset="0"/>
                <a:ea typeface="Noto Sans TC" pitchFamily="34" charset="-122"/>
                <a:cs typeface="Noto Sans TC" pitchFamily="34" charset="-120"/>
              </a:rPr>
              <a:t>To contribute to the education of users by providing valuable resources such as maintenance tips, DIY repair guides, and technological insights, enhancing their knowledge and skills in the automotive domain.</a:t>
            </a:r>
            <a:endParaRPr lang="en-US" sz="1891" dirty="0"/>
          </a:p>
        </p:txBody>
      </p:sp>
      <p:sp>
        <p:nvSpPr>
          <p:cNvPr id="8" name="Text 5"/>
          <p:cNvSpPr/>
          <p:nvPr/>
        </p:nvSpPr>
        <p:spPr>
          <a:xfrm>
            <a:off x="3136225" y="5321260"/>
            <a:ext cx="8742045" cy="1152644"/>
          </a:xfrm>
          <a:prstGeom prst="rect">
            <a:avLst/>
          </a:prstGeom>
          <a:noFill/>
          <a:ln/>
        </p:spPr>
        <p:txBody>
          <a:bodyPr wrap="square" rtlCol="0" anchor="t"/>
          <a:lstStyle/>
          <a:p>
            <a:pPr marL="342900" indent="-342900" algn="l">
              <a:lnSpc>
                <a:spcPts val="3026"/>
              </a:lnSpc>
              <a:buSzPct val="100000"/>
              <a:buFont typeface="+mj-lt"/>
              <a:buAutoNum type="arabicPeriod" startAt="4"/>
            </a:pPr>
            <a:r>
              <a:rPr lang="en-US" sz="1891" dirty="0">
                <a:solidFill>
                  <a:srgbClr val="E0D6DE"/>
                </a:solidFill>
                <a:latin typeface="Noto Sans TC" pitchFamily="34" charset="0"/>
                <a:ea typeface="Noto Sans TC" pitchFamily="34" charset="-122"/>
                <a:cs typeface="Noto Sans TC" pitchFamily="34" charset="-120"/>
              </a:rPr>
              <a:t>To enhance user experience by offering a user-friendly platform with intuitive navigation, interactive features, and engaging content, making it easy and enjoyable for users to explore and interact with our website.</a:t>
            </a:r>
            <a:endParaRPr lang="en-US" sz="1891" dirty="0"/>
          </a:p>
        </p:txBody>
      </p:sp>
      <p:sp>
        <p:nvSpPr>
          <p:cNvPr id="9" name="Text 6"/>
          <p:cNvSpPr/>
          <p:nvPr/>
        </p:nvSpPr>
        <p:spPr>
          <a:xfrm>
            <a:off x="3136225" y="6550700"/>
            <a:ext cx="8742045" cy="1152644"/>
          </a:xfrm>
          <a:prstGeom prst="rect">
            <a:avLst/>
          </a:prstGeom>
          <a:noFill/>
          <a:ln/>
        </p:spPr>
        <p:txBody>
          <a:bodyPr wrap="square" rtlCol="0" anchor="t"/>
          <a:lstStyle/>
          <a:p>
            <a:pPr marL="342900" indent="-342900" algn="l">
              <a:lnSpc>
                <a:spcPts val="3026"/>
              </a:lnSpc>
              <a:buSzPct val="100000"/>
              <a:buFont typeface="+mj-lt"/>
              <a:buAutoNum type="arabicPeriod" startAt="5"/>
            </a:pPr>
            <a:r>
              <a:rPr lang="en-US" sz="1891" dirty="0">
                <a:solidFill>
                  <a:srgbClr val="E0D6DE"/>
                </a:solidFill>
                <a:latin typeface="Noto Sans TC" pitchFamily="34" charset="0"/>
                <a:ea typeface="Noto Sans TC" pitchFamily="34" charset="-122"/>
                <a:cs typeface="Noto Sans TC" pitchFamily="34" charset="-120"/>
              </a:rPr>
              <a:t>To continuously improve and refine our platform based on user feedback and iteration results, ensuring that we meet the evolving needs and expectations of our users while striving for excellence in the automotive community."</a:t>
            </a:r>
            <a:endParaRPr lang="en-US" sz="189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3982164" y="1601510"/>
            <a:ext cx="6665952" cy="833199"/>
          </a:xfrm>
          <a:prstGeom prst="rect">
            <a:avLst/>
          </a:prstGeom>
          <a:noFill/>
          <a:ln/>
        </p:spPr>
        <p:txBody>
          <a:bodyPr wrap="none" rtlCol="0" anchor="t"/>
          <a:lstStyle/>
          <a:p>
            <a:pPr marL="0" indent="0" algn="ctr">
              <a:lnSpc>
                <a:spcPts val="6561"/>
              </a:lnSpc>
              <a:buNone/>
            </a:pPr>
            <a:r>
              <a:rPr lang="en-US" sz="5249" b="1" u="sng" dirty="0">
                <a:solidFill>
                  <a:srgbClr val="B380FF"/>
                </a:solidFill>
                <a:latin typeface="Sora" pitchFamily="34" charset="0"/>
                <a:ea typeface="Sora" pitchFamily="34" charset="-122"/>
                <a:cs typeface="Sora" pitchFamily="34" charset="-120"/>
              </a:rPr>
              <a:t>Methodology</a:t>
            </a:r>
            <a:endParaRPr lang="en-US" sz="5249" dirty="0"/>
          </a:p>
        </p:txBody>
      </p:sp>
      <p:sp>
        <p:nvSpPr>
          <p:cNvPr id="5" name="Text 2"/>
          <p:cNvSpPr/>
          <p:nvPr/>
        </p:nvSpPr>
        <p:spPr>
          <a:xfrm>
            <a:off x="2037993" y="2767965"/>
            <a:ext cx="3882509" cy="416481"/>
          </a:xfrm>
          <a:prstGeom prst="rect">
            <a:avLst/>
          </a:prstGeom>
          <a:noFill/>
          <a:ln/>
        </p:spPr>
        <p:txBody>
          <a:bodyPr wrap="none" rtlCol="0" anchor="t"/>
          <a:lstStyle/>
          <a:p>
            <a:pPr marL="0" indent="0" algn="l">
              <a:lnSpc>
                <a:spcPts val="3281"/>
              </a:lnSpc>
              <a:buNone/>
            </a:pPr>
            <a:r>
              <a:rPr lang="en-US" sz="2624" dirty="0">
                <a:solidFill>
                  <a:srgbClr val="B380FF"/>
                </a:solidFill>
                <a:latin typeface="Sora" pitchFamily="34" charset="0"/>
                <a:ea typeface="Sora" pitchFamily="34" charset="-122"/>
                <a:cs typeface="Sora" pitchFamily="34" charset="-120"/>
              </a:rPr>
              <a:t>Iterative Methodology:</a:t>
            </a:r>
            <a:endParaRPr lang="en-US" sz="2624" dirty="0"/>
          </a:p>
        </p:txBody>
      </p:sp>
      <p:sp>
        <p:nvSpPr>
          <p:cNvPr id="6" name="Text 3"/>
          <p:cNvSpPr/>
          <p:nvPr/>
        </p:nvSpPr>
        <p:spPr>
          <a:xfrm>
            <a:off x="2037993" y="3517702"/>
            <a:ext cx="10554414" cy="3110389"/>
          </a:xfrm>
          <a:prstGeom prst="rect">
            <a:avLst/>
          </a:prstGeom>
          <a:noFill/>
          <a:ln/>
        </p:spPr>
        <p:txBody>
          <a:bodyPr wrap="square" rtlCol="0" anchor="t"/>
          <a:lstStyle/>
          <a:p>
            <a:pPr marL="0" indent="0" algn="l">
              <a:lnSpc>
                <a:spcPts val="3499"/>
              </a:lnSpc>
              <a:buNone/>
            </a:pPr>
            <a:r>
              <a:rPr lang="en-US" sz="2187" dirty="0">
                <a:solidFill>
                  <a:srgbClr val="E0D6DE"/>
                </a:solidFill>
                <a:latin typeface="Noto Sans TC" pitchFamily="34" charset="0"/>
                <a:ea typeface="Noto Sans TC" pitchFamily="34" charset="-122"/>
                <a:cs typeface="Noto Sans TC" pitchFamily="34" charset="-120"/>
              </a:rPr>
              <a:t>In our project, we follow an iterative approach to software development. This methodology involves breaking down the project into smaller cycles or iterations, each delivering a working version of the product. With each iteration, we gather feedback, incorporate changes, and refine the product further. This iterative process allows us to adapt to changing requirements, improve quality, and deliver value incrementally, resulting in a more flexible and responsive development approach.</a:t>
            </a:r>
            <a:endParaRPr lang="en-US" sz="218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547455"/>
            <a:ext cx="9306401" cy="1388745"/>
          </a:xfrm>
          <a:prstGeom prst="rect">
            <a:avLst/>
          </a:prstGeom>
          <a:noFill/>
          <a:ln/>
        </p:spPr>
        <p:txBody>
          <a:bodyPr wrap="squar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Motometric: Your Compass In The World Of Wheels</a:t>
            </a:r>
            <a:endParaRPr lang="en-US" sz="4374" dirty="0"/>
          </a:p>
        </p:txBody>
      </p:sp>
      <p:sp>
        <p:nvSpPr>
          <p:cNvPr id="6" name="Shape 2"/>
          <p:cNvSpPr/>
          <p:nvPr/>
        </p:nvSpPr>
        <p:spPr>
          <a:xfrm>
            <a:off x="4810244" y="3269456"/>
            <a:ext cx="27742" cy="3412569"/>
          </a:xfrm>
          <a:prstGeom prst="rect">
            <a:avLst/>
          </a:prstGeom>
          <a:solidFill>
            <a:srgbClr val="B380FF"/>
          </a:solidFill>
          <a:ln/>
        </p:spPr>
      </p:sp>
      <p:sp>
        <p:nvSpPr>
          <p:cNvPr id="7" name="Shape 3"/>
          <p:cNvSpPr/>
          <p:nvPr/>
        </p:nvSpPr>
        <p:spPr>
          <a:xfrm>
            <a:off x="5074027" y="3679091"/>
            <a:ext cx="777597" cy="27742"/>
          </a:xfrm>
          <a:prstGeom prst="rect">
            <a:avLst/>
          </a:prstGeom>
          <a:solidFill>
            <a:srgbClr val="B380FF"/>
          </a:solidFill>
          <a:ln/>
        </p:spPr>
      </p:sp>
      <p:sp>
        <p:nvSpPr>
          <p:cNvPr id="8" name="Shape 4"/>
          <p:cNvSpPr/>
          <p:nvPr/>
        </p:nvSpPr>
        <p:spPr>
          <a:xfrm>
            <a:off x="4574084" y="3443049"/>
            <a:ext cx="499943" cy="499943"/>
          </a:xfrm>
          <a:prstGeom prst="roundRect">
            <a:avLst>
              <a:gd name="adj" fmla="val 13333"/>
            </a:avLst>
          </a:prstGeom>
          <a:solidFill>
            <a:srgbClr val="1A1A21"/>
          </a:solidFill>
          <a:ln/>
        </p:spPr>
      </p:sp>
      <p:sp>
        <p:nvSpPr>
          <p:cNvPr id="9" name="Text 5"/>
          <p:cNvSpPr/>
          <p:nvPr/>
        </p:nvSpPr>
        <p:spPr>
          <a:xfrm>
            <a:off x="4753511" y="3484721"/>
            <a:ext cx="140970"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1</a:t>
            </a:r>
            <a:endParaRPr lang="en-US" sz="2624" dirty="0"/>
          </a:p>
        </p:txBody>
      </p:sp>
      <p:sp>
        <p:nvSpPr>
          <p:cNvPr id="10" name="Text 6"/>
          <p:cNvSpPr/>
          <p:nvPr/>
        </p:nvSpPr>
        <p:spPr>
          <a:xfrm>
            <a:off x="6046113" y="3491627"/>
            <a:ext cx="3243024"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Our Mission and Vision</a:t>
            </a:r>
            <a:endParaRPr lang="en-US" sz="2187" dirty="0"/>
          </a:p>
        </p:txBody>
      </p:sp>
      <p:sp>
        <p:nvSpPr>
          <p:cNvPr id="11" name="Text 7"/>
          <p:cNvSpPr/>
          <p:nvPr/>
        </p:nvSpPr>
        <p:spPr>
          <a:xfrm>
            <a:off x="6046113" y="3972044"/>
            <a:ext cx="7751088" cy="2487811"/>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it is a revolutionary online platform dedicated to providing enthusiasts, buyers, and sellers with unparalleled access to the world of vehicles. From comprehensive vehicle details and effortless test drive bookings to seamless used car sales and intuitive fuel cost calculations, Moto metric redefines the automotive experience. With our user-friendly interface and cutting-edge features, Moto metric is poised to become your go-to resource for all your automotive needs.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888742"/>
          </a:xfrm>
          <a:prstGeom prst="rect">
            <a:avLst/>
          </a:prstGeom>
          <a:solidFill>
            <a:srgbClr val="07070C"/>
          </a:solidFill>
          <a:ln/>
        </p:spPr>
      </p:sp>
      <p:sp>
        <p:nvSpPr>
          <p:cNvPr id="4" name="Text 1"/>
          <p:cNvSpPr/>
          <p:nvPr/>
        </p:nvSpPr>
        <p:spPr>
          <a:xfrm>
            <a:off x="4075986" y="427673"/>
            <a:ext cx="6478429" cy="486013"/>
          </a:xfrm>
          <a:prstGeom prst="rect">
            <a:avLst/>
          </a:prstGeom>
          <a:noFill/>
          <a:ln/>
        </p:spPr>
        <p:txBody>
          <a:bodyPr wrap="none" rtlCol="0" anchor="t"/>
          <a:lstStyle/>
          <a:p>
            <a:pPr marL="0" indent="0" algn="ctr">
              <a:lnSpc>
                <a:spcPts val="3827"/>
              </a:lnSpc>
              <a:buNone/>
            </a:pPr>
            <a:r>
              <a:rPr lang="en-US" sz="3062" b="1" u="sng" dirty="0">
                <a:solidFill>
                  <a:srgbClr val="B380FF"/>
                </a:solidFill>
                <a:latin typeface="Sora" pitchFamily="34" charset="0"/>
                <a:ea typeface="Sora" pitchFamily="34" charset="-122"/>
                <a:cs typeface="Sora" pitchFamily="34" charset="-120"/>
              </a:rPr>
              <a:t>Advantages And Disadvantages </a:t>
            </a:r>
            <a:endParaRPr lang="en-US" sz="3062" dirty="0"/>
          </a:p>
        </p:txBody>
      </p:sp>
      <p:sp>
        <p:nvSpPr>
          <p:cNvPr id="5" name="Text 2"/>
          <p:cNvSpPr/>
          <p:nvPr/>
        </p:nvSpPr>
        <p:spPr>
          <a:xfrm>
            <a:off x="3621167" y="1146929"/>
            <a:ext cx="3110746" cy="388858"/>
          </a:xfrm>
          <a:prstGeom prst="rect">
            <a:avLst/>
          </a:prstGeom>
          <a:noFill/>
          <a:ln/>
        </p:spPr>
        <p:txBody>
          <a:bodyPr wrap="none" rtlCol="0" anchor="t"/>
          <a:lstStyle/>
          <a:p>
            <a:pPr marL="0" indent="0">
              <a:lnSpc>
                <a:spcPts val="3062"/>
              </a:lnSpc>
              <a:buNone/>
            </a:pPr>
            <a:r>
              <a:rPr lang="en-US" sz="2449" b="1" dirty="0">
                <a:solidFill>
                  <a:srgbClr val="B380FF"/>
                </a:solidFill>
                <a:latin typeface="Sora" pitchFamily="34" charset="0"/>
                <a:ea typeface="Sora" pitchFamily="34" charset="-122"/>
                <a:cs typeface="Sora" pitchFamily="34" charset="-120"/>
              </a:rPr>
              <a:t>Advantages:</a:t>
            </a:r>
            <a:endParaRPr lang="en-US" sz="2449" dirty="0"/>
          </a:p>
        </p:txBody>
      </p:sp>
      <p:sp>
        <p:nvSpPr>
          <p:cNvPr id="6" name="Text 3"/>
          <p:cNvSpPr/>
          <p:nvPr/>
        </p:nvSpPr>
        <p:spPr>
          <a:xfrm>
            <a:off x="3932158" y="1769031"/>
            <a:ext cx="7077075" cy="932974"/>
          </a:xfrm>
          <a:prstGeom prst="rect">
            <a:avLst/>
          </a:prstGeom>
          <a:noFill/>
          <a:ln/>
        </p:spPr>
        <p:txBody>
          <a:bodyPr wrap="square" rtlCol="0" anchor="t"/>
          <a:lstStyle/>
          <a:p>
            <a:pPr marL="342900" indent="-342900" algn="l">
              <a:lnSpc>
                <a:spcPts val="2449"/>
              </a:lnSpc>
              <a:buSzPct val="100000"/>
              <a:buFont typeface="+mj-lt"/>
              <a:buAutoNum type="arabicPeriod"/>
            </a:pPr>
            <a:r>
              <a:rPr lang="en-US" sz="1531" dirty="0">
                <a:solidFill>
                  <a:srgbClr val="E0D6DE"/>
                </a:solidFill>
                <a:latin typeface="Noto Sans TC" pitchFamily="34" charset="0"/>
                <a:ea typeface="Noto Sans TC" pitchFamily="34" charset="-122"/>
                <a:cs typeface="Noto Sans TC" pitchFamily="34" charset="-120"/>
              </a:rPr>
              <a:t>Comprehensive Information: The website provides detailed specifications and features of various     car models, serving as a one-stop resource for car enthusiasts.</a:t>
            </a:r>
            <a:endParaRPr lang="en-US" sz="1531" dirty="0"/>
          </a:p>
        </p:txBody>
      </p:sp>
      <p:sp>
        <p:nvSpPr>
          <p:cNvPr id="7" name="Text 4"/>
          <p:cNvSpPr/>
          <p:nvPr/>
        </p:nvSpPr>
        <p:spPr>
          <a:xfrm>
            <a:off x="3932158" y="2764155"/>
            <a:ext cx="7077075" cy="932974"/>
          </a:xfrm>
          <a:prstGeom prst="rect">
            <a:avLst/>
          </a:prstGeom>
          <a:noFill/>
          <a:ln/>
        </p:spPr>
        <p:txBody>
          <a:bodyPr wrap="square" rtlCol="0" anchor="t"/>
          <a:lstStyle/>
          <a:p>
            <a:pPr marL="342900" indent="-342900" algn="l">
              <a:lnSpc>
                <a:spcPts val="2449"/>
              </a:lnSpc>
              <a:buSzPct val="100000"/>
              <a:buFont typeface="+mj-lt"/>
              <a:buAutoNum type="arabicPeriod" startAt="2"/>
            </a:pPr>
            <a:r>
              <a:rPr lang="en-US" sz="1531" dirty="0">
                <a:solidFill>
                  <a:srgbClr val="E0D6DE"/>
                </a:solidFill>
                <a:latin typeface="Noto Sans TC" pitchFamily="34" charset="0"/>
                <a:ea typeface="Noto Sans TC" pitchFamily="34" charset="-122"/>
                <a:cs typeface="Noto Sans TC" pitchFamily="34" charset="-120"/>
              </a:rPr>
              <a:t>Educational Content: The website offers educational resources such as maintenance tips and DIY repair guides, empowering users with valuable knowledge about car ownership and maintenance.</a:t>
            </a:r>
            <a:endParaRPr lang="en-US" sz="1531" dirty="0"/>
          </a:p>
        </p:txBody>
      </p:sp>
      <p:sp>
        <p:nvSpPr>
          <p:cNvPr id="8" name="Text 5"/>
          <p:cNvSpPr/>
          <p:nvPr/>
        </p:nvSpPr>
        <p:spPr>
          <a:xfrm>
            <a:off x="3932158" y="3759279"/>
            <a:ext cx="7077075" cy="621983"/>
          </a:xfrm>
          <a:prstGeom prst="rect">
            <a:avLst/>
          </a:prstGeom>
          <a:noFill/>
          <a:ln/>
        </p:spPr>
        <p:txBody>
          <a:bodyPr wrap="square" rtlCol="0" anchor="t"/>
          <a:lstStyle/>
          <a:p>
            <a:pPr marL="342900" indent="-342900" algn="l">
              <a:lnSpc>
                <a:spcPts val="2449"/>
              </a:lnSpc>
              <a:buSzPct val="100000"/>
              <a:buFont typeface="+mj-lt"/>
              <a:buAutoNum type="arabicPeriod" startAt="3"/>
            </a:pPr>
            <a:r>
              <a:rPr lang="en-US" sz="1531" dirty="0">
                <a:solidFill>
                  <a:srgbClr val="E0D6DE"/>
                </a:solidFill>
                <a:latin typeface="Noto Sans TC" pitchFamily="34" charset="0"/>
                <a:ea typeface="Noto Sans TC" pitchFamily="34" charset="-122"/>
                <a:cs typeface="Noto Sans TC" pitchFamily="34" charset="-120"/>
              </a:rPr>
              <a:t>Free Access: The website is completely free to use for all users, ensuring accessibility to valuable information and resources without any cost barriers.</a:t>
            </a:r>
            <a:endParaRPr lang="en-US" sz="1531" dirty="0"/>
          </a:p>
        </p:txBody>
      </p:sp>
      <p:sp>
        <p:nvSpPr>
          <p:cNvPr id="9" name="Text 6"/>
          <p:cNvSpPr/>
          <p:nvPr/>
        </p:nvSpPr>
        <p:spPr>
          <a:xfrm>
            <a:off x="3932158" y="4443413"/>
            <a:ext cx="7077075" cy="932974"/>
          </a:xfrm>
          <a:prstGeom prst="rect">
            <a:avLst/>
          </a:prstGeom>
          <a:noFill/>
          <a:ln/>
        </p:spPr>
        <p:txBody>
          <a:bodyPr wrap="square" rtlCol="0" anchor="t"/>
          <a:lstStyle/>
          <a:p>
            <a:pPr marL="342900" indent="-342900" algn="l">
              <a:lnSpc>
                <a:spcPts val="2449"/>
              </a:lnSpc>
              <a:buSzPct val="100000"/>
              <a:buFont typeface="+mj-lt"/>
              <a:buAutoNum type="arabicPeriod" startAt="4"/>
            </a:pPr>
            <a:r>
              <a:rPr lang="en-US" sz="1531" dirty="0">
                <a:solidFill>
                  <a:srgbClr val="E0D6DE"/>
                </a:solidFill>
                <a:latin typeface="Noto Sans TC" pitchFamily="34" charset="0"/>
                <a:ea typeface="Noto Sans TC" pitchFamily="34" charset="-122"/>
                <a:cs typeface="Noto Sans TC" pitchFamily="34" charset="-120"/>
              </a:rPr>
              <a:t>Interactive Tools: Interactive features like the comparison tool and test drive booking enhance user experience and help users make informed decisions when researching and purchasing cars.</a:t>
            </a:r>
            <a:endParaRPr lang="en-US" sz="1531" dirty="0"/>
          </a:p>
        </p:txBody>
      </p:sp>
      <p:sp>
        <p:nvSpPr>
          <p:cNvPr id="10" name="Text 7"/>
          <p:cNvSpPr/>
          <p:nvPr/>
        </p:nvSpPr>
        <p:spPr>
          <a:xfrm>
            <a:off x="3621167" y="5609630"/>
            <a:ext cx="3110746" cy="388858"/>
          </a:xfrm>
          <a:prstGeom prst="rect">
            <a:avLst/>
          </a:prstGeom>
          <a:noFill/>
          <a:ln/>
        </p:spPr>
        <p:txBody>
          <a:bodyPr wrap="none" rtlCol="0" anchor="t"/>
          <a:lstStyle/>
          <a:p>
            <a:pPr marL="0" indent="0">
              <a:lnSpc>
                <a:spcPts val="3062"/>
              </a:lnSpc>
              <a:buNone/>
            </a:pPr>
            <a:r>
              <a:rPr lang="en-US" sz="2449" b="1" dirty="0">
                <a:solidFill>
                  <a:srgbClr val="B380FF"/>
                </a:solidFill>
                <a:latin typeface="Sora" pitchFamily="34" charset="0"/>
                <a:ea typeface="Sora" pitchFamily="34" charset="-122"/>
                <a:cs typeface="Sora" pitchFamily="34" charset="-120"/>
              </a:rPr>
              <a:t>Disadvantages:</a:t>
            </a:r>
            <a:endParaRPr lang="en-US" sz="2449" dirty="0"/>
          </a:p>
        </p:txBody>
      </p:sp>
      <p:sp>
        <p:nvSpPr>
          <p:cNvPr id="11" name="Text 8"/>
          <p:cNvSpPr/>
          <p:nvPr/>
        </p:nvSpPr>
        <p:spPr>
          <a:xfrm>
            <a:off x="3932158" y="6231731"/>
            <a:ext cx="7077075" cy="932974"/>
          </a:xfrm>
          <a:prstGeom prst="rect">
            <a:avLst/>
          </a:prstGeom>
          <a:noFill/>
          <a:ln/>
        </p:spPr>
        <p:txBody>
          <a:bodyPr wrap="square" rtlCol="0" anchor="t"/>
          <a:lstStyle/>
          <a:p>
            <a:pPr marL="342900" indent="-342900" algn="l">
              <a:lnSpc>
                <a:spcPts val="2449"/>
              </a:lnSpc>
              <a:buSzPct val="100000"/>
              <a:buFont typeface="+mj-lt"/>
              <a:buAutoNum type="arabicPeriod"/>
            </a:pPr>
            <a:r>
              <a:rPr lang="en-US" sz="1531" dirty="0">
                <a:solidFill>
                  <a:srgbClr val="E0D6DE"/>
                </a:solidFill>
                <a:latin typeface="Noto Sans TC" pitchFamily="34" charset="0"/>
                <a:ea typeface="Noto Sans TC" pitchFamily="34" charset="-122"/>
                <a:cs typeface="Noto Sans TC" pitchFamily="34" charset="-120"/>
              </a:rPr>
              <a:t>Lack of Chat Option: The absence of a chat feature limits real-time interaction between users, potentially hindering immediate support or spontaneous discussions.</a:t>
            </a:r>
            <a:endParaRPr lang="en-US" sz="1531" dirty="0"/>
          </a:p>
        </p:txBody>
      </p:sp>
      <p:sp>
        <p:nvSpPr>
          <p:cNvPr id="12" name="Text 9"/>
          <p:cNvSpPr/>
          <p:nvPr/>
        </p:nvSpPr>
        <p:spPr>
          <a:xfrm>
            <a:off x="3932158" y="7226856"/>
            <a:ext cx="7077075" cy="932974"/>
          </a:xfrm>
          <a:prstGeom prst="rect">
            <a:avLst/>
          </a:prstGeom>
          <a:noFill/>
          <a:ln/>
        </p:spPr>
        <p:txBody>
          <a:bodyPr wrap="square" rtlCol="0" anchor="t"/>
          <a:lstStyle/>
          <a:p>
            <a:pPr marL="342900" indent="-342900" algn="l">
              <a:lnSpc>
                <a:spcPts val="2449"/>
              </a:lnSpc>
              <a:buSzPct val="100000"/>
              <a:buFont typeface="+mj-lt"/>
              <a:buAutoNum type="arabicPeriod" startAt="2"/>
            </a:pPr>
            <a:r>
              <a:rPr lang="en-US" sz="1531" dirty="0">
                <a:solidFill>
                  <a:srgbClr val="E0D6DE"/>
                </a:solidFill>
                <a:latin typeface="Noto Sans TC" pitchFamily="34" charset="0"/>
                <a:ea typeface="Noto Sans TC" pitchFamily="34" charset="-122"/>
                <a:cs typeface="Noto Sans TC" pitchFamily="34" charset="-120"/>
              </a:rPr>
              <a:t>Maintenance: Keeping the website updated with accurate information and moderating user-generated content in the forum module may require ongoing effort and resources.</a:t>
            </a:r>
            <a:endParaRPr lang="en-US" sz="1531" dirty="0"/>
          </a:p>
        </p:txBody>
      </p:sp>
      <p:sp>
        <p:nvSpPr>
          <p:cNvPr id="13" name="Text 10"/>
          <p:cNvSpPr/>
          <p:nvPr/>
        </p:nvSpPr>
        <p:spPr>
          <a:xfrm>
            <a:off x="3932158" y="8221980"/>
            <a:ext cx="7077075" cy="932974"/>
          </a:xfrm>
          <a:prstGeom prst="rect">
            <a:avLst/>
          </a:prstGeom>
          <a:noFill/>
          <a:ln/>
        </p:spPr>
        <p:txBody>
          <a:bodyPr wrap="square" rtlCol="0" anchor="t"/>
          <a:lstStyle/>
          <a:p>
            <a:pPr marL="342900" indent="-342900" algn="l">
              <a:lnSpc>
                <a:spcPts val="2449"/>
              </a:lnSpc>
              <a:buSzPct val="100000"/>
              <a:buFont typeface="+mj-lt"/>
              <a:buAutoNum type="arabicPeriod" startAt="3"/>
            </a:pPr>
            <a:r>
              <a:rPr lang="en-US" sz="1531" dirty="0">
                <a:solidFill>
                  <a:srgbClr val="E0D6DE"/>
                </a:solidFill>
                <a:latin typeface="Noto Sans TC" pitchFamily="34" charset="0"/>
                <a:ea typeface="Noto Sans TC" pitchFamily="34" charset="-122"/>
                <a:cs typeface="Noto Sans TC" pitchFamily="34" charset="-120"/>
              </a:rPr>
              <a:t>User Trust: Ensuring the accuracy and reliability of user-generated content, such as reviews and forum posts, is crucial for maintaining user trust and credibility.</a:t>
            </a:r>
            <a:endParaRPr lang="en-US" sz="1531" dirty="0"/>
          </a:p>
        </p:txBody>
      </p:sp>
      <p:sp>
        <p:nvSpPr>
          <p:cNvPr id="14" name="Text 11"/>
          <p:cNvSpPr/>
          <p:nvPr/>
        </p:nvSpPr>
        <p:spPr>
          <a:xfrm>
            <a:off x="3932158" y="9217104"/>
            <a:ext cx="7077075" cy="1243965"/>
          </a:xfrm>
          <a:prstGeom prst="rect">
            <a:avLst/>
          </a:prstGeom>
          <a:noFill/>
          <a:ln/>
        </p:spPr>
        <p:txBody>
          <a:bodyPr wrap="square" rtlCol="0" anchor="t"/>
          <a:lstStyle/>
          <a:p>
            <a:pPr marL="342900" indent="-342900" algn="l">
              <a:lnSpc>
                <a:spcPts val="2449"/>
              </a:lnSpc>
              <a:buSzPct val="100000"/>
              <a:buFont typeface="+mj-lt"/>
              <a:buAutoNum type="arabicPeriod" startAt="4"/>
            </a:pPr>
            <a:r>
              <a:rPr lang="en-US" sz="1531" dirty="0">
                <a:solidFill>
                  <a:srgbClr val="E0D6DE"/>
                </a:solidFill>
                <a:latin typeface="Noto Sans TC" pitchFamily="34" charset="0"/>
                <a:ea typeface="Noto Sans TC" pitchFamily="34" charset="-122"/>
                <a:cs typeface="Noto Sans TC" pitchFamily="34" charset="-120"/>
              </a:rPr>
              <a:t>Lack of Collaboration with Dealerships: The absence of partnerships with dealerships limits access to real-time inventory updates and exclusive deals, potentially impacting the website's ability to provide comprehensive and up-to-date information to users.</a:t>
            </a:r>
            <a:endParaRPr lang="en-US" sz="153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1420892"/>
            <a:ext cx="5554980"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Conclusion</a:t>
            </a:r>
            <a:endParaRPr lang="en-US" sz="4374" dirty="0"/>
          </a:p>
        </p:txBody>
      </p:sp>
      <p:sp>
        <p:nvSpPr>
          <p:cNvPr id="5" name="Text 2"/>
          <p:cNvSpPr/>
          <p:nvPr/>
        </p:nvSpPr>
        <p:spPr>
          <a:xfrm>
            <a:off x="2037993" y="2559606"/>
            <a:ext cx="10554414" cy="3554730"/>
          </a:xfrm>
          <a:prstGeom prst="rect">
            <a:avLst/>
          </a:prstGeom>
          <a:noFill/>
          <a:ln/>
        </p:spPr>
        <p:txBody>
          <a:bodyPr wrap="square" rtlCol="0" anchor="t"/>
          <a:lstStyle/>
          <a:p>
            <a:pPr marL="0" indent="0">
              <a:lnSpc>
                <a:spcPts val="3499"/>
              </a:lnSpc>
              <a:buNone/>
            </a:pPr>
            <a:r>
              <a:rPr lang="en-US" sz="2187" dirty="0">
                <a:solidFill>
                  <a:srgbClr val="E0D6DE"/>
                </a:solidFill>
                <a:latin typeface="Noto Sans TC" pitchFamily="34" charset="0"/>
                <a:ea typeface="Noto Sans TC" pitchFamily="34" charset="-122"/>
                <a:cs typeface="Noto Sans TC" pitchFamily="34" charset="-120"/>
              </a:rPr>
              <a:t>In conclusion, our project aims to revolutionize the car enthusiast experience by providing a comprehensive platform for accessing vehicle information, fostering community engagement, and promoting education in the automotive domain. With user-friendly features and valuable resources, we strive to create an immersive and enjoyable experience for users while continuously improving and adapting to meet their evolving needs. Together, let's embark on this journey to explore the exciting world of cars and connect with like-minded enthusiasts. Thank you for joining us on this adventure!</a:t>
            </a:r>
            <a:endParaRPr lang="en-US" sz="2187" dirty="0"/>
          </a:p>
        </p:txBody>
      </p:sp>
      <p:sp>
        <p:nvSpPr>
          <p:cNvPr id="6" name="Text 3"/>
          <p:cNvSpPr/>
          <p:nvPr/>
        </p:nvSpPr>
        <p:spPr>
          <a:xfrm>
            <a:off x="2037993" y="6364248"/>
            <a:ext cx="10554414" cy="444341"/>
          </a:xfrm>
          <a:prstGeom prst="rect">
            <a:avLst/>
          </a:prstGeom>
          <a:noFill/>
          <a:ln/>
        </p:spPr>
        <p:txBody>
          <a:bodyPr wrap="none" rtlCol="0" anchor="t"/>
          <a:lstStyle/>
          <a:p>
            <a:pPr marL="0" indent="0">
              <a:lnSpc>
                <a:spcPts val="3499"/>
              </a:lnSpc>
              <a:buNone/>
            </a:pPr>
            <a:endParaRPr lang="en-US" sz="218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2402681"/>
            <a:ext cx="10554414" cy="1388745"/>
          </a:xfrm>
          <a:prstGeom prst="rect">
            <a:avLst/>
          </a:prstGeom>
          <a:noFill/>
          <a:ln/>
        </p:spPr>
        <p:txBody>
          <a:bodyPr wrap="squar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Motometric is a comprehensive dual-partitioned website</a:t>
            </a:r>
            <a:endParaRPr lang="en-US" sz="4374" dirty="0"/>
          </a:p>
        </p:txBody>
      </p:sp>
      <p:sp>
        <p:nvSpPr>
          <p:cNvPr id="5" name="Text 2"/>
          <p:cNvSpPr/>
          <p:nvPr/>
        </p:nvSpPr>
        <p:spPr>
          <a:xfrm>
            <a:off x="2037993" y="4346853"/>
            <a:ext cx="4264223"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1.Comprehensive Vehicle Data</a:t>
            </a:r>
            <a:endParaRPr lang="en-US" sz="2187" dirty="0"/>
          </a:p>
        </p:txBody>
      </p:sp>
      <p:sp>
        <p:nvSpPr>
          <p:cNvPr id="6" name="Text 3"/>
          <p:cNvSpPr/>
          <p:nvPr/>
        </p:nvSpPr>
        <p:spPr>
          <a:xfrm>
            <a:off x="2037993" y="4916210"/>
            <a:ext cx="5006221" cy="710803"/>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Delivering detailed and comprehensive information about vehicles' specifications .</a:t>
            </a:r>
            <a:endParaRPr lang="en-US" sz="1750" dirty="0"/>
          </a:p>
        </p:txBody>
      </p:sp>
      <p:sp>
        <p:nvSpPr>
          <p:cNvPr id="7" name="Text 4"/>
          <p:cNvSpPr/>
          <p:nvPr/>
        </p:nvSpPr>
        <p:spPr>
          <a:xfrm>
            <a:off x="7593806" y="4346853"/>
            <a:ext cx="3702248"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2.Pre-Owned Marketplace</a:t>
            </a:r>
            <a:endParaRPr lang="en-US" sz="2187" dirty="0"/>
          </a:p>
        </p:txBody>
      </p:sp>
      <p:sp>
        <p:nvSpPr>
          <p:cNvPr id="8" name="Text 5"/>
          <p:cNvSpPr/>
          <p:nvPr/>
        </p:nvSpPr>
        <p:spPr>
          <a:xfrm>
            <a:off x="7593806" y="4916210"/>
            <a:ext cx="5006221" cy="710803"/>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Creating a platform to facilitate the buying and selling of pre-owned vehicles with ease.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1342073"/>
            <a:ext cx="7794308"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Key Features of Motometric</a:t>
            </a:r>
            <a:endParaRPr lang="en-US" sz="4374" dirty="0"/>
          </a:p>
        </p:txBody>
      </p:sp>
      <p:sp>
        <p:nvSpPr>
          <p:cNvPr id="5" name="Shape 2"/>
          <p:cNvSpPr/>
          <p:nvPr/>
        </p:nvSpPr>
        <p:spPr>
          <a:xfrm>
            <a:off x="2037993" y="2543294"/>
            <a:ext cx="499943" cy="499943"/>
          </a:xfrm>
          <a:prstGeom prst="roundRect">
            <a:avLst>
              <a:gd name="adj" fmla="val 13333"/>
            </a:avLst>
          </a:prstGeom>
          <a:solidFill>
            <a:srgbClr val="1A1A21"/>
          </a:solidFill>
          <a:ln/>
        </p:spPr>
      </p:sp>
      <p:sp>
        <p:nvSpPr>
          <p:cNvPr id="6" name="Text 3"/>
          <p:cNvSpPr/>
          <p:nvPr/>
        </p:nvSpPr>
        <p:spPr>
          <a:xfrm>
            <a:off x="2217420" y="2584966"/>
            <a:ext cx="140970"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1</a:t>
            </a:r>
            <a:endParaRPr lang="en-US" sz="2624" dirty="0"/>
          </a:p>
        </p:txBody>
      </p:sp>
      <p:sp>
        <p:nvSpPr>
          <p:cNvPr id="7" name="Text 4"/>
          <p:cNvSpPr/>
          <p:nvPr/>
        </p:nvSpPr>
        <p:spPr>
          <a:xfrm>
            <a:off x="2760107" y="2619613"/>
            <a:ext cx="2647950" cy="694373"/>
          </a:xfrm>
          <a:prstGeom prst="rect">
            <a:avLst/>
          </a:prstGeom>
          <a:noFill/>
          <a:ln/>
        </p:spPr>
        <p:txBody>
          <a:bodyPr wrap="squar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Comprehensive Vehicle Database</a:t>
            </a:r>
            <a:endParaRPr lang="en-US" sz="2187" dirty="0"/>
          </a:p>
        </p:txBody>
      </p:sp>
      <p:sp>
        <p:nvSpPr>
          <p:cNvPr id="8" name="Text 5"/>
          <p:cNvSpPr/>
          <p:nvPr/>
        </p:nvSpPr>
        <p:spPr>
          <a:xfrm>
            <a:off x="2760107" y="3447217"/>
            <a:ext cx="2647950" cy="2132409"/>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Access detailed specifications and pricing information for a wide range of vehicles, empowering informed decision-making.</a:t>
            </a:r>
            <a:endParaRPr lang="en-US" sz="1750" dirty="0"/>
          </a:p>
        </p:txBody>
      </p:sp>
      <p:sp>
        <p:nvSpPr>
          <p:cNvPr id="9" name="Shape 6"/>
          <p:cNvSpPr/>
          <p:nvPr/>
        </p:nvSpPr>
        <p:spPr>
          <a:xfrm>
            <a:off x="5630228" y="2543294"/>
            <a:ext cx="499943" cy="499943"/>
          </a:xfrm>
          <a:prstGeom prst="roundRect">
            <a:avLst>
              <a:gd name="adj" fmla="val 13333"/>
            </a:avLst>
          </a:prstGeom>
          <a:solidFill>
            <a:srgbClr val="1A1A21"/>
          </a:solidFill>
          <a:ln/>
        </p:spPr>
      </p:sp>
      <p:sp>
        <p:nvSpPr>
          <p:cNvPr id="10" name="Text 7"/>
          <p:cNvSpPr/>
          <p:nvPr/>
        </p:nvSpPr>
        <p:spPr>
          <a:xfrm>
            <a:off x="5776317" y="2584966"/>
            <a:ext cx="207645"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2</a:t>
            </a:r>
            <a:endParaRPr lang="en-US" sz="2624" dirty="0"/>
          </a:p>
        </p:txBody>
      </p:sp>
      <p:sp>
        <p:nvSpPr>
          <p:cNvPr id="11" name="Text 8"/>
          <p:cNvSpPr/>
          <p:nvPr/>
        </p:nvSpPr>
        <p:spPr>
          <a:xfrm>
            <a:off x="6352342" y="2619613"/>
            <a:ext cx="2647950" cy="694373"/>
          </a:xfrm>
          <a:prstGeom prst="rect">
            <a:avLst/>
          </a:prstGeom>
          <a:noFill/>
          <a:ln/>
        </p:spPr>
        <p:txBody>
          <a:bodyPr wrap="squar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Interactive Comparison Tool</a:t>
            </a:r>
            <a:endParaRPr lang="en-US" sz="2187" dirty="0"/>
          </a:p>
        </p:txBody>
      </p:sp>
      <p:sp>
        <p:nvSpPr>
          <p:cNvPr id="12" name="Text 9"/>
          <p:cNvSpPr/>
          <p:nvPr/>
        </p:nvSpPr>
        <p:spPr>
          <a:xfrm>
            <a:off x="6352342" y="3447217"/>
            <a:ext cx="2647950" cy="2132409"/>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Easily compare multiple vehicles side by side, empowering users to make informed decisions based on key features and specifications.</a:t>
            </a:r>
            <a:endParaRPr lang="en-US" sz="1750" dirty="0"/>
          </a:p>
        </p:txBody>
      </p:sp>
      <p:sp>
        <p:nvSpPr>
          <p:cNvPr id="13" name="Shape 10"/>
          <p:cNvSpPr/>
          <p:nvPr/>
        </p:nvSpPr>
        <p:spPr>
          <a:xfrm>
            <a:off x="9222462" y="2543294"/>
            <a:ext cx="499943" cy="499943"/>
          </a:xfrm>
          <a:prstGeom prst="roundRect">
            <a:avLst>
              <a:gd name="adj" fmla="val 13333"/>
            </a:avLst>
          </a:prstGeom>
          <a:solidFill>
            <a:srgbClr val="1A1A21"/>
          </a:solidFill>
          <a:ln/>
        </p:spPr>
      </p:sp>
      <p:sp>
        <p:nvSpPr>
          <p:cNvPr id="14" name="Text 11"/>
          <p:cNvSpPr/>
          <p:nvPr/>
        </p:nvSpPr>
        <p:spPr>
          <a:xfrm>
            <a:off x="9369028" y="2584966"/>
            <a:ext cx="206693"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3</a:t>
            </a:r>
            <a:endParaRPr lang="en-US" sz="2624" dirty="0"/>
          </a:p>
        </p:txBody>
      </p:sp>
      <p:sp>
        <p:nvSpPr>
          <p:cNvPr id="15" name="Text 12"/>
          <p:cNvSpPr/>
          <p:nvPr/>
        </p:nvSpPr>
        <p:spPr>
          <a:xfrm>
            <a:off x="9944576" y="2619613"/>
            <a:ext cx="2647950" cy="694373"/>
          </a:xfrm>
          <a:prstGeom prst="rect">
            <a:avLst/>
          </a:prstGeom>
          <a:noFill/>
          <a:ln/>
        </p:spPr>
        <p:txBody>
          <a:bodyPr wrap="squar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Pre-Owned Marketplace</a:t>
            </a:r>
            <a:endParaRPr lang="en-US" sz="2187" dirty="0"/>
          </a:p>
        </p:txBody>
      </p:sp>
      <p:sp>
        <p:nvSpPr>
          <p:cNvPr id="16" name="Text 13"/>
          <p:cNvSpPr/>
          <p:nvPr/>
        </p:nvSpPr>
        <p:spPr>
          <a:xfrm>
            <a:off x="9944576" y="3447217"/>
            <a:ext cx="2647950" cy="1777008"/>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Seamlessly buy and sell pre-owned vehicles, connecting buyers and sellers directly for hassle-free transactions.</a:t>
            </a:r>
            <a:endParaRPr lang="en-US" sz="1750" dirty="0"/>
          </a:p>
        </p:txBody>
      </p:sp>
      <p:sp>
        <p:nvSpPr>
          <p:cNvPr id="17" name="Shape 14"/>
          <p:cNvSpPr/>
          <p:nvPr/>
        </p:nvSpPr>
        <p:spPr>
          <a:xfrm>
            <a:off x="2037993" y="5975390"/>
            <a:ext cx="499943" cy="499943"/>
          </a:xfrm>
          <a:prstGeom prst="roundRect">
            <a:avLst>
              <a:gd name="adj" fmla="val 13333"/>
            </a:avLst>
          </a:prstGeom>
          <a:solidFill>
            <a:srgbClr val="1A1A21"/>
          </a:solidFill>
          <a:ln/>
        </p:spPr>
      </p:sp>
      <p:sp>
        <p:nvSpPr>
          <p:cNvPr id="18" name="Text 15"/>
          <p:cNvSpPr/>
          <p:nvPr/>
        </p:nvSpPr>
        <p:spPr>
          <a:xfrm>
            <a:off x="2179320" y="6017062"/>
            <a:ext cx="217289"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4</a:t>
            </a:r>
            <a:endParaRPr lang="en-US" sz="2624" dirty="0"/>
          </a:p>
        </p:txBody>
      </p:sp>
      <p:sp>
        <p:nvSpPr>
          <p:cNvPr id="19" name="Text 16"/>
          <p:cNvSpPr/>
          <p:nvPr/>
        </p:nvSpPr>
        <p:spPr>
          <a:xfrm>
            <a:off x="2760107" y="6051709"/>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Forum</a:t>
            </a:r>
            <a:endParaRPr lang="en-US" sz="2187" dirty="0"/>
          </a:p>
        </p:txBody>
      </p:sp>
      <p:sp>
        <p:nvSpPr>
          <p:cNvPr id="20" name="Text 17"/>
          <p:cNvSpPr/>
          <p:nvPr/>
        </p:nvSpPr>
        <p:spPr>
          <a:xfrm>
            <a:off x="2760107" y="6532126"/>
            <a:ext cx="9832300" cy="355402"/>
          </a:xfrm>
          <a:prstGeom prst="rect">
            <a:avLst/>
          </a:prstGeom>
          <a:noFill/>
          <a:ln/>
        </p:spPr>
        <p:txBody>
          <a:bodyPr wrap="non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Share experiences and connect with fellow car enthusiasts in our dynamic forum community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503045"/>
            <a:ext cx="5554980"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Benefits for Users</a:t>
            </a:r>
            <a:endParaRPr lang="en-US" sz="4374" dirty="0"/>
          </a:p>
        </p:txBody>
      </p:sp>
      <p:sp>
        <p:nvSpPr>
          <p:cNvPr id="6" name="Shape 2"/>
          <p:cNvSpPr/>
          <p:nvPr/>
        </p:nvSpPr>
        <p:spPr>
          <a:xfrm>
            <a:off x="833199" y="2530673"/>
            <a:ext cx="4542115" cy="2338149"/>
          </a:xfrm>
          <a:prstGeom prst="roundRect">
            <a:avLst>
              <a:gd name="adj" fmla="val 2851"/>
            </a:avLst>
          </a:prstGeom>
          <a:solidFill>
            <a:srgbClr val="1A1A21"/>
          </a:solidFill>
          <a:ln/>
        </p:spPr>
      </p:sp>
      <p:sp>
        <p:nvSpPr>
          <p:cNvPr id="7" name="Text 3"/>
          <p:cNvSpPr/>
          <p:nvPr/>
        </p:nvSpPr>
        <p:spPr>
          <a:xfrm>
            <a:off x="1055370" y="2752844"/>
            <a:ext cx="4097774" cy="694373"/>
          </a:xfrm>
          <a:prstGeom prst="rect">
            <a:avLst/>
          </a:prstGeom>
          <a:noFill/>
          <a:ln/>
        </p:spPr>
        <p:txBody>
          <a:bodyPr wrap="squar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Empowering Decision Making</a:t>
            </a:r>
            <a:endParaRPr lang="en-US" sz="2187" dirty="0"/>
          </a:p>
        </p:txBody>
      </p:sp>
      <p:sp>
        <p:nvSpPr>
          <p:cNvPr id="8" name="Text 4"/>
          <p:cNvSpPr/>
          <p:nvPr/>
        </p:nvSpPr>
        <p:spPr>
          <a:xfrm>
            <a:off x="1055370" y="3580448"/>
            <a:ext cx="4097774" cy="1066205"/>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Gain access to extensive vehicle data to facilitate well-informed decision-making processes.</a:t>
            </a:r>
            <a:endParaRPr lang="en-US" sz="1750" dirty="0"/>
          </a:p>
        </p:txBody>
      </p:sp>
      <p:sp>
        <p:nvSpPr>
          <p:cNvPr id="9" name="Shape 5"/>
          <p:cNvSpPr/>
          <p:nvPr/>
        </p:nvSpPr>
        <p:spPr>
          <a:xfrm>
            <a:off x="5597485" y="2530673"/>
            <a:ext cx="4542115" cy="2338149"/>
          </a:xfrm>
          <a:prstGeom prst="roundRect">
            <a:avLst>
              <a:gd name="adj" fmla="val 2851"/>
            </a:avLst>
          </a:prstGeom>
          <a:solidFill>
            <a:srgbClr val="1A1A21"/>
          </a:solidFill>
          <a:ln/>
        </p:spPr>
      </p:sp>
      <p:sp>
        <p:nvSpPr>
          <p:cNvPr id="10" name="Text 6"/>
          <p:cNvSpPr/>
          <p:nvPr/>
        </p:nvSpPr>
        <p:spPr>
          <a:xfrm>
            <a:off x="5819656" y="2752844"/>
            <a:ext cx="3464957"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Free Access for All Users</a:t>
            </a:r>
            <a:endParaRPr lang="en-US" sz="2187" dirty="0"/>
          </a:p>
        </p:txBody>
      </p:sp>
      <p:sp>
        <p:nvSpPr>
          <p:cNvPr id="11" name="Text 7"/>
          <p:cNvSpPr/>
          <p:nvPr/>
        </p:nvSpPr>
        <p:spPr>
          <a:xfrm>
            <a:off x="5819656" y="3233261"/>
            <a:ext cx="4097774" cy="1066205"/>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Unlimited access to all features and content on the website is completely free of charge for all users.</a:t>
            </a:r>
            <a:endParaRPr lang="en-US" sz="1750" dirty="0"/>
          </a:p>
        </p:txBody>
      </p:sp>
      <p:sp>
        <p:nvSpPr>
          <p:cNvPr id="12" name="Shape 8"/>
          <p:cNvSpPr/>
          <p:nvPr/>
        </p:nvSpPr>
        <p:spPr>
          <a:xfrm>
            <a:off x="833199" y="5090993"/>
            <a:ext cx="9306401" cy="1635562"/>
          </a:xfrm>
          <a:prstGeom prst="roundRect">
            <a:avLst>
              <a:gd name="adj" fmla="val 4076"/>
            </a:avLst>
          </a:prstGeom>
          <a:solidFill>
            <a:srgbClr val="1A1A21"/>
          </a:solidFill>
          <a:ln/>
        </p:spPr>
      </p:sp>
      <p:sp>
        <p:nvSpPr>
          <p:cNvPr id="13" name="Text 9"/>
          <p:cNvSpPr/>
          <p:nvPr/>
        </p:nvSpPr>
        <p:spPr>
          <a:xfrm>
            <a:off x="1055370" y="5313164"/>
            <a:ext cx="6992779"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Connecting Buyers And Sellers Around The World</a:t>
            </a:r>
            <a:endParaRPr lang="en-US" sz="2187" dirty="0"/>
          </a:p>
        </p:txBody>
      </p:sp>
      <p:sp>
        <p:nvSpPr>
          <p:cNvPr id="14" name="Text 10"/>
          <p:cNvSpPr/>
          <p:nvPr/>
        </p:nvSpPr>
        <p:spPr>
          <a:xfrm>
            <a:off x="1055370" y="5793581"/>
            <a:ext cx="8862060" cy="710803"/>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Facilitating seamless connections between buyers and sellers, our platform streamlines the process of buying and selling vehicles, ensuring efficient transactions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3982164" y="1654373"/>
            <a:ext cx="6665952" cy="833199"/>
          </a:xfrm>
          <a:prstGeom prst="rect">
            <a:avLst/>
          </a:prstGeom>
          <a:noFill/>
          <a:ln/>
        </p:spPr>
        <p:txBody>
          <a:bodyPr wrap="none" rtlCol="0" anchor="t"/>
          <a:lstStyle/>
          <a:p>
            <a:pPr marL="0" indent="0" algn="ctr">
              <a:lnSpc>
                <a:spcPts val="6561"/>
              </a:lnSpc>
              <a:buNone/>
            </a:pPr>
            <a:r>
              <a:rPr lang="en-US" sz="5249" b="1" u="sng" dirty="0">
                <a:solidFill>
                  <a:srgbClr val="B380FF"/>
                </a:solidFill>
                <a:latin typeface="Sora" pitchFamily="34" charset="0"/>
                <a:ea typeface="Sora" pitchFamily="34" charset="-122"/>
                <a:cs typeface="Sora" pitchFamily="34" charset="-120"/>
              </a:rPr>
              <a:t>Modules:</a:t>
            </a:r>
            <a:endParaRPr lang="en-US" sz="5249" dirty="0"/>
          </a:p>
        </p:txBody>
      </p:sp>
      <p:sp>
        <p:nvSpPr>
          <p:cNvPr id="5" name="Text 2"/>
          <p:cNvSpPr/>
          <p:nvPr/>
        </p:nvSpPr>
        <p:spPr>
          <a:xfrm>
            <a:off x="2482334" y="2931914"/>
            <a:ext cx="10110073" cy="444341"/>
          </a:xfrm>
          <a:prstGeom prst="rect">
            <a:avLst/>
          </a:prstGeom>
          <a:noFill/>
          <a:ln/>
        </p:spPr>
        <p:txBody>
          <a:bodyPr wrap="none" rtlCol="0" anchor="t"/>
          <a:lstStyle/>
          <a:p>
            <a:pPr marL="342900" indent="-342900" algn="l">
              <a:lnSpc>
                <a:spcPts val="3499"/>
              </a:lnSpc>
              <a:buSzPct val="100000"/>
              <a:buFont typeface="+mj-lt"/>
              <a:buAutoNum type="arabicPeriod"/>
            </a:pPr>
            <a:r>
              <a:rPr lang="en-US" sz="2187" dirty="0">
                <a:solidFill>
                  <a:srgbClr val="E0D6DE"/>
                </a:solidFill>
                <a:latin typeface="Noto Sans TC" pitchFamily="34" charset="0"/>
                <a:ea typeface="Noto Sans TC" pitchFamily="34" charset="-122"/>
                <a:cs typeface="Noto Sans TC" pitchFamily="34" charset="-120"/>
              </a:rPr>
              <a:t>User Registration</a:t>
            </a:r>
            <a:endParaRPr lang="en-US" sz="2187" dirty="0"/>
          </a:p>
        </p:txBody>
      </p:sp>
      <p:sp>
        <p:nvSpPr>
          <p:cNvPr id="6" name="Text 3"/>
          <p:cNvSpPr/>
          <p:nvPr/>
        </p:nvSpPr>
        <p:spPr>
          <a:xfrm>
            <a:off x="2482334" y="3465076"/>
            <a:ext cx="10110073" cy="444341"/>
          </a:xfrm>
          <a:prstGeom prst="rect">
            <a:avLst/>
          </a:prstGeom>
          <a:noFill/>
          <a:ln/>
        </p:spPr>
        <p:txBody>
          <a:bodyPr wrap="none" rtlCol="0" anchor="t"/>
          <a:lstStyle/>
          <a:p>
            <a:pPr marL="342900" indent="-342900" algn="l">
              <a:lnSpc>
                <a:spcPts val="3499"/>
              </a:lnSpc>
              <a:buSzPct val="100000"/>
              <a:buFont typeface="+mj-lt"/>
              <a:buAutoNum type="arabicPeriod" startAt="2"/>
            </a:pPr>
            <a:r>
              <a:rPr lang="en-US" sz="2187" dirty="0">
                <a:solidFill>
                  <a:srgbClr val="E0D6DE"/>
                </a:solidFill>
                <a:latin typeface="Noto Sans TC" pitchFamily="34" charset="0"/>
                <a:ea typeface="Noto Sans TC" pitchFamily="34" charset="-122"/>
                <a:cs typeface="Noto Sans TC" pitchFamily="34" charset="-120"/>
              </a:rPr>
              <a:t>Search</a:t>
            </a:r>
            <a:endParaRPr lang="en-US" sz="2187" dirty="0"/>
          </a:p>
        </p:txBody>
      </p:sp>
      <p:sp>
        <p:nvSpPr>
          <p:cNvPr id="7" name="Text 4"/>
          <p:cNvSpPr/>
          <p:nvPr/>
        </p:nvSpPr>
        <p:spPr>
          <a:xfrm>
            <a:off x="2482334" y="3998238"/>
            <a:ext cx="10110073" cy="444341"/>
          </a:xfrm>
          <a:prstGeom prst="rect">
            <a:avLst/>
          </a:prstGeom>
          <a:noFill/>
          <a:ln/>
        </p:spPr>
        <p:txBody>
          <a:bodyPr wrap="none" rtlCol="0" anchor="t"/>
          <a:lstStyle/>
          <a:p>
            <a:pPr marL="342900" indent="-342900" algn="l">
              <a:lnSpc>
                <a:spcPts val="3499"/>
              </a:lnSpc>
              <a:buSzPct val="100000"/>
              <a:buFont typeface="+mj-lt"/>
              <a:buAutoNum type="arabicPeriod" startAt="3"/>
            </a:pPr>
            <a:r>
              <a:rPr lang="en-US" sz="2187" dirty="0">
                <a:solidFill>
                  <a:srgbClr val="E0D6DE"/>
                </a:solidFill>
                <a:latin typeface="Noto Sans TC" pitchFamily="34" charset="0"/>
                <a:ea typeface="Noto Sans TC" pitchFamily="34" charset="-122"/>
                <a:cs typeface="Noto Sans TC" pitchFamily="34" charset="-120"/>
              </a:rPr>
              <a:t>Used Cars</a:t>
            </a:r>
            <a:endParaRPr lang="en-US" sz="2187" dirty="0"/>
          </a:p>
        </p:txBody>
      </p:sp>
      <p:sp>
        <p:nvSpPr>
          <p:cNvPr id="8" name="Text 5"/>
          <p:cNvSpPr/>
          <p:nvPr/>
        </p:nvSpPr>
        <p:spPr>
          <a:xfrm>
            <a:off x="2482334" y="4531400"/>
            <a:ext cx="10110073" cy="444341"/>
          </a:xfrm>
          <a:prstGeom prst="rect">
            <a:avLst/>
          </a:prstGeom>
          <a:noFill/>
          <a:ln/>
        </p:spPr>
        <p:txBody>
          <a:bodyPr wrap="none" rtlCol="0" anchor="t"/>
          <a:lstStyle/>
          <a:p>
            <a:pPr marL="342900" indent="-342900" algn="l">
              <a:lnSpc>
                <a:spcPts val="3499"/>
              </a:lnSpc>
              <a:buSzPct val="100000"/>
              <a:buFont typeface="+mj-lt"/>
              <a:buAutoNum type="arabicPeriod" startAt="4"/>
            </a:pPr>
            <a:r>
              <a:rPr lang="en-US" sz="2187" dirty="0">
                <a:solidFill>
                  <a:srgbClr val="E0D6DE"/>
                </a:solidFill>
                <a:latin typeface="Noto Sans TC" pitchFamily="34" charset="0"/>
                <a:ea typeface="Noto Sans TC" pitchFamily="34" charset="-122"/>
                <a:cs typeface="Noto Sans TC" pitchFamily="34" charset="-120"/>
              </a:rPr>
              <a:t>Comparison</a:t>
            </a:r>
            <a:endParaRPr lang="en-US" sz="2187" dirty="0"/>
          </a:p>
        </p:txBody>
      </p:sp>
      <p:sp>
        <p:nvSpPr>
          <p:cNvPr id="9" name="Text 6"/>
          <p:cNvSpPr/>
          <p:nvPr/>
        </p:nvSpPr>
        <p:spPr>
          <a:xfrm>
            <a:off x="2482334" y="5064562"/>
            <a:ext cx="10110073" cy="444341"/>
          </a:xfrm>
          <a:prstGeom prst="rect">
            <a:avLst/>
          </a:prstGeom>
          <a:noFill/>
          <a:ln/>
        </p:spPr>
        <p:txBody>
          <a:bodyPr wrap="none" rtlCol="0" anchor="t"/>
          <a:lstStyle/>
          <a:p>
            <a:pPr marL="342900" indent="-342900" algn="l">
              <a:lnSpc>
                <a:spcPts val="3499"/>
              </a:lnSpc>
              <a:buSzPct val="100000"/>
              <a:buFont typeface="+mj-lt"/>
              <a:buAutoNum type="arabicPeriod" startAt="5"/>
            </a:pPr>
            <a:r>
              <a:rPr lang="en-US" sz="2187" dirty="0">
                <a:solidFill>
                  <a:srgbClr val="E0D6DE"/>
                </a:solidFill>
                <a:latin typeface="Noto Sans TC" pitchFamily="34" charset="0"/>
                <a:ea typeface="Noto Sans TC" pitchFamily="34" charset="-122"/>
                <a:cs typeface="Noto Sans TC" pitchFamily="34" charset="-120"/>
              </a:rPr>
              <a:t>Test Drive Booking</a:t>
            </a:r>
            <a:endParaRPr lang="en-US" sz="2187" dirty="0"/>
          </a:p>
        </p:txBody>
      </p:sp>
      <p:sp>
        <p:nvSpPr>
          <p:cNvPr id="10" name="Text 7"/>
          <p:cNvSpPr/>
          <p:nvPr/>
        </p:nvSpPr>
        <p:spPr>
          <a:xfrm>
            <a:off x="2482334" y="5597723"/>
            <a:ext cx="10110073" cy="444341"/>
          </a:xfrm>
          <a:prstGeom prst="rect">
            <a:avLst/>
          </a:prstGeom>
          <a:noFill/>
          <a:ln/>
        </p:spPr>
        <p:txBody>
          <a:bodyPr wrap="none" rtlCol="0" anchor="t"/>
          <a:lstStyle/>
          <a:p>
            <a:pPr marL="342900" indent="-342900" algn="l">
              <a:lnSpc>
                <a:spcPts val="3499"/>
              </a:lnSpc>
              <a:buSzPct val="100000"/>
              <a:buFont typeface="+mj-lt"/>
              <a:buAutoNum type="arabicPeriod" startAt="6"/>
            </a:pPr>
            <a:r>
              <a:rPr lang="en-US" sz="2187" dirty="0">
                <a:solidFill>
                  <a:srgbClr val="E0D6DE"/>
                </a:solidFill>
                <a:latin typeface="Noto Sans TC" pitchFamily="34" charset="0"/>
                <a:ea typeface="Noto Sans TC" pitchFamily="34" charset="-122"/>
                <a:cs typeface="Noto Sans TC" pitchFamily="34" charset="-120"/>
              </a:rPr>
              <a:t>Car Listing and Details</a:t>
            </a:r>
            <a:endParaRPr lang="en-US" sz="2187" dirty="0"/>
          </a:p>
        </p:txBody>
      </p:sp>
      <p:sp>
        <p:nvSpPr>
          <p:cNvPr id="11" name="Text 8"/>
          <p:cNvSpPr/>
          <p:nvPr/>
        </p:nvSpPr>
        <p:spPr>
          <a:xfrm>
            <a:off x="2482334" y="6130885"/>
            <a:ext cx="10110073" cy="444341"/>
          </a:xfrm>
          <a:prstGeom prst="rect">
            <a:avLst/>
          </a:prstGeom>
          <a:noFill/>
          <a:ln/>
        </p:spPr>
        <p:txBody>
          <a:bodyPr wrap="none" rtlCol="0" anchor="t"/>
          <a:lstStyle/>
          <a:p>
            <a:pPr marL="342900" indent="-342900" algn="l">
              <a:lnSpc>
                <a:spcPts val="3499"/>
              </a:lnSpc>
              <a:buSzPct val="100000"/>
              <a:buFont typeface="+mj-lt"/>
              <a:buAutoNum type="arabicPeriod" startAt="7"/>
            </a:pPr>
            <a:r>
              <a:rPr lang="en-US" sz="2187" dirty="0">
                <a:solidFill>
                  <a:srgbClr val="E0D6DE"/>
                </a:solidFill>
                <a:latin typeface="Noto Sans TC" pitchFamily="34" charset="0"/>
                <a:ea typeface="Noto Sans TC" pitchFamily="34" charset="-122"/>
                <a:cs typeface="Noto Sans TC" pitchFamily="34" charset="-120"/>
              </a:rPr>
              <a:t>Forum</a:t>
            </a:r>
            <a:endParaRPr lang="en-US" sz="218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7617321"/>
          </a:xfrm>
          <a:prstGeom prst="rect">
            <a:avLst/>
          </a:prstGeom>
          <a:solidFill>
            <a:srgbClr val="07070C"/>
          </a:solidFill>
          <a:ln/>
        </p:spPr>
      </p:sp>
      <p:sp>
        <p:nvSpPr>
          <p:cNvPr id="4" name="Text 1"/>
          <p:cNvSpPr/>
          <p:nvPr/>
        </p:nvSpPr>
        <p:spPr>
          <a:xfrm>
            <a:off x="3621167" y="427673"/>
            <a:ext cx="3888462" cy="486013"/>
          </a:xfrm>
          <a:prstGeom prst="rect">
            <a:avLst/>
          </a:prstGeom>
          <a:noFill/>
          <a:ln/>
        </p:spPr>
        <p:txBody>
          <a:bodyPr wrap="none" rtlCol="0" anchor="t"/>
          <a:lstStyle/>
          <a:p>
            <a:pPr marL="0" indent="0">
              <a:lnSpc>
                <a:spcPts val="3827"/>
              </a:lnSpc>
              <a:buNone/>
            </a:pPr>
            <a:r>
              <a:rPr lang="en-US" sz="3062" b="1" u="sng" dirty="0">
                <a:solidFill>
                  <a:srgbClr val="B380FF"/>
                </a:solidFill>
                <a:latin typeface="Sora" pitchFamily="34" charset="0"/>
                <a:ea typeface="Sora" pitchFamily="34" charset="-122"/>
                <a:cs typeface="Sora" pitchFamily="34" charset="-120"/>
              </a:rPr>
              <a:t>1.User Registration</a:t>
            </a:r>
            <a:endParaRPr lang="en-US" sz="3062" dirty="0"/>
          </a:p>
        </p:txBody>
      </p:sp>
      <p:sp>
        <p:nvSpPr>
          <p:cNvPr id="5" name="Text 2"/>
          <p:cNvSpPr/>
          <p:nvPr/>
        </p:nvSpPr>
        <p:spPr>
          <a:xfrm>
            <a:off x="3621167" y="1146929"/>
            <a:ext cx="7388066" cy="777716"/>
          </a:xfrm>
          <a:prstGeom prst="rect">
            <a:avLst/>
          </a:prstGeom>
          <a:noFill/>
          <a:ln/>
        </p:spPr>
        <p:txBody>
          <a:bodyPr wrap="square" rtlCol="0" anchor="t"/>
          <a:lstStyle/>
          <a:p>
            <a:pPr marL="0" indent="0">
              <a:lnSpc>
                <a:spcPts val="3062"/>
              </a:lnSpc>
              <a:buNone/>
            </a:pPr>
            <a:r>
              <a:rPr lang="en-US" sz="2449" dirty="0">
                <a:solidFill>
                  <a:srgbClr val="B380FF"/>
                </a:solidFill>
                <a:latin typeface="Sora" pitchFamily="34" charset="0"/>
                <a:ea typeface="Sora" pitchFamily="34" charset="-122"/>
                <a:cs typeface="Sora" pitchFamily="34" charset="-120"/>
              </a:rPr>
              <a:t>Seamlessly sign up for an account to unlock the full potential of our website.</a:t>
            </a:r>
            <a:endParaRPr lang="en-US" sz="2449" dirty="0"/>
          </a:p>
        </p:txBody>
      </p:sp>
      <p:pic>
        <p:nvPicPr>
          <p:cNvPr id="6" name="Image 1" descr="preencoded.png"/>
          <p:cNvPicPr>
            <a:picLocks noChangeAspect="1"/>
          </p:cNvPicPr>
          <p:nvPr/>
        </p:nvPicPr>
        <p:blipFill>
          <a:blip r:embed="rId4"/>
          <a:stretch>
            <a:fillRect/>
          </a:stretch>
        </p:blipFill>
        <p:spPr>
          <a:xfrm>
            <a:off x="3621167" y="2157889"/>
            <a:ext cx="7388066" cy="4155757"/>
          </a:xfrm>
          <a:prstGeom prst="rect">
            <a:avLst/>
          </a:prstGeom>
        </p:spPr>
      </p:pic>
      <p:pic>
        <p:nvPicPr>
          <p:cNvPr id="7" name="Image 2" descr="preencoded.png"/>
          <p:cNvPicPr>
            <a:picLocks noChangeAspect="1"/>
          </p:cNvPicPr>
          <p:nvPr/>
        </p:nvPicPr>
        <p:blipFill>
          <a:blip r:embed="rId5"/>
          <a:stretch>
            <a:fillRect/>
          </a:stretch>
        </p:blipFill>
        <p:spPr>
          <a:xfrm>
            <a:off x="3621167" y="6488549"/>
            <a:ext cx="7388066" cy="5193744"/>
          </a:xfrm>
          <a:prstGeom prst="rect">
            <a:avLst/>
          </a:prstGeom>
        </p:spPr>
      </p:pic>
      <p:pic>
        <p:nvPicPr>
          <p:cNvPr id="8" name="Image 3" descr="preencoded.png"/>
          <p:cNvPicPr>
            <a:picLocks noChangeAspect="1"/>
          </p:cNvPicPr>
          <p:nvPr/>
        </p:nvPicPr>
        <p:blipFill>
          <a:blip r:embed="rId6"/>
          <a:stretch>
            <a:fillRect/>
          </a:stretch>
        </p:blipFill>
        <p:spPr>
          <a:xfrm>
            <a:off x="3621167" y="11857196"/>
            <a:ext cx="7388066" cy="53324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280404" y="584478"/>
            <a:ext cx="5299710" cy="662345"/>
          </a:xfrm>
          <a:prstGeom prst="rect">
            <a:avLst/>
          </a:prstGeom>
          <a:noFill/>
          <a:ln/>
        </p:spPr>
        <p:txBody>
          <a:bodyPr wrap="none" rtlCol="0" anchor="t"/>
          <a:lstStyle/>
          <a:p>
            <a:pPr marL="0" indent="0">
              <a:lnSpc>
                <a:spcPts val="5216"/>
              </a:lnSpc>
              <a:buNone/>
            </a:pPr>
            <a:r>
              <a:rPr lang="en-US" sz="4173" b="1" u="sng" dirty="0">
                <a:solidFill>
                  <a:srgbClr val="B380FF"/>
                </a:solidFill>
                <a:latin typeface="Sora" pitchFamily="34" charset="0"/>
                <a:ea typeface="Sora" pitchFamily="34" charset="-122"/>
                <a:cs typeface="Sora" pitchFamily="34" charset="-120"/>
              </a:rPr>
              <a:t>2.Search</a:t>
            </a:r>
            <a:endParaRPr lang="en-US" sz="4173" dirty="0"/>
          </a:p>
        </p:txBody>
      </p:sp>
      <p:sp>
        <p:nvSpPr>
          <p:cNvPr id="5" name="Text 2"/>
          <p:cNvSpPr/>
          <p:nvPr/>
        </p:nvSpPr>
        <p:spPr>
          <a:xfrm>
            <a:off x="2280404" y="1564719"/>
            <a:ext cx="10069592" cy="2119789"/>
          </a:xfrm>
          <a:prstGeom prst="rect">
            <a:avLst/>
          </a:prstGeom>
          <a:noFill/>
          <a:ln/>
        </p:spPr>
        <p:txBody>
          <a:bodyPr wrap="square" rtlCol="0" anchor="t"/>
          <a:lstStyle/>
          <a:p>
            <a:pPr marL="0" indent="0">
              <a:lnSpc>
                <a:spcPts val="4173"/>
              </a:lnSpc>
              <a:buNone/>
            </a:pPr>
            <a:r>
              <a:rPr lang="en-US" sz="3338" dirty="0">
                <a:solidFill>
                  <a:srgbClr val="B380FF"/>
                </a:solidFill>
                <a:latin typeface="Sora" pitchFamily="34" charset="0"/>
                <a:ea typeface="Sora" pitchFamily="34" charset="-122"/>
                <a:cs typeface="Sora" pitchFamily="34" charset="-120"/>
              </a:rPr>
              <a:t>Easily find the information you need with our intuitive search functionality, enabling quick access to a vast database of car-related content.</a:t>
            </a:r>
            <a:endParaRPr lang="en-US" sz="3338" dirty="0"/>
          </a:p>
        </p:txBody>
      </p:sp>
      <p:pic>
        <p:nvPicPr>
          <p:cNvPr id="6" name="Image 1" descr="preencoded.png"/>
          <p:cNvPicPr>
            <a:picLocks noChangeAspect="1"/>
          </p:cNvPicPr>
          <p:nvPr/>
        </p:nvPicPr>
        <p:blipFill>
          <a:blip r:embed="rId4"/>
          <a:stretch>
            <a:fillRect/>
          </a:stretch>
        </p:blipFill>
        <p:spPr>
          <a:xfrm>
            <a:off x="2280404" y="4002405"/>
            <a:ext cx="6916222" cy="2080141"/>
          </a:xfrm>
          <a:prstGeom prst="rect">
            <a:avLst/>
          </a:prstGeom>
        </p:spPr>
      </p:pic>
      <p:pic>
        <p:nvPicPr>
          <p:cNvPr id="7" name="Image 2" descr="preencoded.png"/>
          <p:cNvPicPr>
            <a:picLocks noChangeAspect="1"/>
          </p:cNvPicPr>
          <p:nvPr/>
        </p:nvPicPr>
        <p:blipFill>
          <a:blip r:embed="rId5"/>
          <a:stretch>
            <a:fillRect/>
          </a:stretch>
        </p:blipFill>
        <p:spPr>
          <a:xfrm>
            <a:off x="2280404" y="6321028"/>
            <a:ext cx="10069592" cy="132409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1849695"/>
          </a:xfrm>
          <a:prstGeom prst="rect">
            <a:avLst/>
          </a:prstGeom>
          <a:solidFill>
            <a:srgbClr val="07070C"/>
          </a:solidFill>
          <a:ln/>
        </p:spPr>
      </p:sp>
      <p:sp>
        <p:nvSpPr>
          <p:cNvPr id="4" name="Text 1"/>
          <p:cNvSpPr/>
          <p:nvPr/>
        </p:nvSpPr>
        <p:spPr>
          <a:xfrm>
            <a:off x="3621167" y="427673"/>
            <a:ext cx="3888462" cy="486013"/>
          </a:xfrm>
          <a:prstGeom prst="rect">
            <a:avLst/>
          </a:prstGeom>
          <a:noFill/>
          <a:ln/>
        </p:spPr>
        <p:txBody>
          <a:bodyPr wrap="none" rtlCol="0" anchor="t"/>
          <a:lstStyle/>
          <a:p>
            <a:pPr marL="0" indent="0">
              <a:lnSpc>
                <a:spcPts val="3827"/>
              </a:lnSpc>
              <a:buNone/>
            </a:pPr>
            <a:r>
              <a:rPr lang="en-US" sz="3062" dirty="0">
                <a:solidFill>
                  <a:srgbClr val="B380FF"/>
                </a:solidFill>
                <a:latin typeface="Sora" pitchFamily="34" charset="0"/>
                <a:ea typeface="Sora" pitchFamily="34" charset="-122"/>
                <a:cs typeface="Sora" pitchFamily="34" charset="-120"/>
              </a:rPr>
              <a:t>3.Used Cars</a:t>
            </a:r>
            <a:endParaRPr lang="en-US" sz="3062" dirty="0"/>
          </a:p>
        </p:txBody>
      </p:sp>
      <p:sp>
        <p:nvSpPr>
          <p:cNvPr id="5" name="Text 2"/>
          <p:cNvSpPr/>
          <p:nvPr/>
        </p:nvSpPr>
        <p:spPr>
          <a:xfrm>
            <a:off x="3621167" y="1146929"/>
            <a:ext cx="7388066" cy="1555432"/>
          </a:xfrm>
          <a:prstGeom prst="rect">
            <a:avLst/>
          </a:prstGeom>
          <a:noFill/>
          <a:ln/>
        </p:spPr>
        <p:txBody>
          <a:bodyPr wrap="square" rtlCol="0" anchor="t"/>
          <a:lstStyle/>
          <a:p>
            <a:pPr marL="0" indent="0">
              <a:lnSpc>
                <a:spcPts val="3062"/>
              </a:lnSpc>
              <a:buNone/>
            </a:pPr>
            <a:r>
              <a:rPr lang="en-US" sz="2449" dirty="0">
                <a:solidFill>
                  <a:srgbClr val="B380FF"/>
                </a:solidFill>
                <a:latin typeface="Sora" pitchFamily="34" charset="0"/>
                <a:ea typeface="Sora" pitchFamily="34" charset="-122"/>
                <a:cs typeface="Sora" pitchFamily="34" charset="-120"/>
              </a:rPr>
              <a:t>Browse through a diverse selection of pre-owned vehicles, with detailed listings and comprehensive information to help you find the perfect match.</a:t>
            </a:r>
            <a:endParaRPr lang="en-US" sz="2449" dirty="0"/>
          </a:p>
        </p:txBody>
      </p:sp>
      <p:pic>
        <p:nvPicPr>
          <p:cNvPr id="6" name="Image 1" descr="preencoded.png"/>
          <p:cNvPicPr>
            <a:picLocks noChangeAspect="1"/>
          </p:cNvPicPr>
          <p:nvPr/>
        </p:nvPicPr>
        <p:blipFill>
          <a:blip r:embed="rId4"/>
          <a:stretch>
            <a:fillRect/>
          </a:stretch>
        </p:blipFill>
        <p:spPr>
          <a:xfrm>
            <a:off x="3621167" y="2935605"/>
            <a:ext cx="7388066" cy="4155757"/>
          </a:xfrm>
          <a:prstGeom prst="rect">
            <a:avLst/>
          </a:prstGeom>
        </p:spPr>
      </p:pic>
      <p:pic>
        <p:nvPicPr>
          <p:cNvPr id="7" name="Image 2" descr="preencoded.png"/>
          <p:cNvPicPr>
            <a:picLocks noChangeAspect="1"/>
          </p:cNvPicPr>
          <p:nvPr/>
        </p:nvPicPr>
        <p:blipFill>
          <a:blip r:embed="rId5"/>
          <a:stretch>
            <a:fillRect/>
          </a:stretch>
        </p:blipFill>
        <p:spPr>
          <a:xfrm>
            <a:off x="3621167" y="7266265"/>
            <a:ext cx="7388066" cy="415575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21</Slides>
  <Notes>21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9</cp:revision>
  <dcterms:created xsi:type="dcterms:W3CDTF">2024-03-24T14:20:11Z</dcterms:created>
  <dcterms:modified xsi:type="dcterms:W3CDTF">2024-03-24T14:25:42Z</dcterms:modified>
</cp:coreProperties>
</file>